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8"/>
  </p:notesMasterIdLst>
  <p:sldIdLst>
    <p:sldId id="266" r:id="rId5"/>
    <p:sldId id="267" r:id="rId6"/>
    <p:sldId id="269" r:id="rId7"/>
    <p:sldId id="270" r:id="rId8"/>
    <p:sldId id="271" r:id="rId9"/>
    <p:sldId id="272" r:id="rId10"/>
    <p:sldId id="273" r:id="rId11"/>
    <p:sldId id="274" r:id="rId12"/>
    <p:sldId id="275" r:id="rId13"/>
    <p:sldId id="277" r:id="rId14"/>
    <p:sldId id="281" r:id="rId15"/>
    <p:sldId id="278" r:id="rId16"/>
    <p:sldId id="279" r:id="rId17"/>
    <p:sldId id="282" r:id="rId18"/>
    <p:sldId id="283" r:id="rId19"/>
    <p:sldId id="286" r:id="rId20"/>
    <p:sldId id="284" r:id="rId21"/>
    <p:sldId id="285" r:id="rId22"/>
    <p:sldId id="288" r:id="rId23"/>
    <p:sldId id="287" r:id="rId24"/>
    <p:sldId id="289" r:id="rId25"/>
    <p:sldId id="280" r:id="rId26"/>
    <p:sldId id="276"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9" d="100"/>
          <a:sy n="79" d="100"/>
        </p:scale>
        <p:origin x="850" y="144"/>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10/13/2022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10/13/2022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10/13/2022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10/13/2022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10/13/2022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10/13/2022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10/13/2022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10/13/2022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10/13/2022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10/13/2022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10/13/2022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10/13/2022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10/13/2022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geeksforgeeks.org/ml-normal-equation-in-linear-regression/" TargetMode="External"/><Relationship Id="rId2" Type="http://schemas.openxmlformats.org/officeDocument/2006/relationships/hyperlink" Target="https://www.geeksforgeeks.org/ml-linear-regression/" TargetMode="External"/><Relationship Id="rId1" Type="http://schemas.openxmlformats.org/officeDocument/2006/relationships/slideLayout" Target="../slideLayouts/slideLayout2.xml"/><Relationship Id="rId6" Type="http://schemas.openxmlformats.org/officeDocument/2006/relationships/hyperlink" Target="https://hastie.su.domains/TALKS/glmnet.pdf" TargetMode="External"/><Relationship Id="rId5" Type="http://schemas.openxmlformats.org/officeDocument/2006/relationships/hyperlink" Target="https://machinelearningcompass.com/machine_learning_models/lasso_regression/" TargetMode="External"/><Relationship Id="rId4" Type="http://schemas.openxmlformats.org/officeDocument/2006/relationships/hyperlink" Target="https://xavierbourretsicotte.github.io/lasso_implementation.html"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Linear Regression</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John William Embate</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B5F34-306F-AD15-BEB1-85F7511F860D}"/>
              </a:ext>
            </a:extLst>
          </p:cNvPr>
          <p:cNvSpPr>
            <a:spLocks noGrp="1"/>
          </p:cNvSpPr>
          <p:nvPr>
            <p:ph type="title"/>
          </p:nvPr>
        </p:nvSpPr>
        <p:spPr/>
        <p:txBody>
          <a:bodyPr/>
          <a:lstStyle/>
          <a:p>
            <a:r>
              <a:rPr lang="en-PH" dirty="0"/>
              <a:t>LINAER REGRESSION WITH REGULARIZATION</a:t>
            </a:r>
          </a:p>
        </p:txBody>
      </p:sp>
      <p:sp>
        <p:nvSpPr>
          <p:cNvPr id="3" name="Text Placeholder 2">
            <a:extLst>
              <a:ext uri="{FF2B5EF4-FFF2-40B4-BE49-F238E27FC236}">
                <a16:creationId xmlns:a16="http://schemas.microsoft.com/office/drawing/2014/main" id="{0CCABD04-8BDA-5DB4-04CD-4C05C14B94AA}"/>
              </a:ext>
            </a:extLst>
          </p:cNvPr>
          <p:cNvSpPr>
            <a:spLocks noGrp="1"/>
          </p:cNvSpPr>
          <p:nvPr>
            <p:ph type="body" idx="1"/>
          </p:nvPr>
        </p:nvSpPr>
        <p:spPr>
          <a:xfrm>
            <a:off x="4767943" y="4216328"/>
            <a:ext cx="5610053" cy="1143324"/>
          </a:xfrm>
        </p:spPr>
        <p:txBody>
          <a:bodyPr/>
          <a:lstStyle/>
          <a:p>
            <a:r>
              <a:rPr lang="en-PH" dirty="0"/>
              <a:t>RIDGE (L2 penalty), LASSO(L1 penalty), AND ELASTIC NET (L1 + L2 penalty)</a:t>
            </a:r>
          </a:p>
        </p:txBody>
      </p:sp>
    </p:spTree>
    <p:extLst>
      <p:ext uri="{BB962C8B-B14F-4D97-AF65-F5344CB8AC3E}">
        <p14:creationId xmlns:p14="http://schemas.microsoft.com/office/powerpoint/2010/main" val="4032443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371600" y="685800"/>
            <a:ext cx="9601200" cy="1264298"/>
          </a:xfrm>
        </p:spPr>
        <p:txBody>
          <a:bodyPr>
            <a:normAutofit/>
          </a:bodyPr>
          <a:lstStyle/>
          <a:p>
            <a:r>
              <a:rPr lang="en-PH" dirty="0"/>
              <a:t>The problem of overfitting:</a:t>
            </a:r>
          </a:p>
        </p:txBody>
      </p:sp>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a:xfrm>
            <a:off x="1371600" y="1950098"/>
            <a:ext cx="9890449" cy="4665306"/>
          </a:xfrm>
        </p:spPr>
        <p:txBody>
          <a:bodyPr>
            <a:normAutofit/>
          </a:bodyPr>
          <a:lstStyle/>
          <a:p>
            <a:pPr marL="0" indent="0">
              <a:buNone/>
            </a:pPr>
            <a:endParaRPr lang="en-PH" dirty="0"/>
          </a:p>
          <a:p>
            <a:pPr marL="0" indent="0">
              <a:buNone/>
            </a:pPr>
            <a:endParaRPr lang="en-PH" dirty="0"/>
          </a:p>
        </p:txBody>
      </p:sp>
      <p:pic>
        <p:nvPicPr>
          <p:cNvPr id="5" name="Picture 4">
            <a:extLst>
              <a:ext uri="{FF2B5EF4-FFF2-40B4-BE49-F238E27FC236}">
                <a16:creationId xmlns:a16="http://schemas.microsoft.com/office/drawing/2014/main" id="{002A137A-0985-6B92-A202-358C757C6073}"/>
              </a:ext>
            </a:extLst>
          </p:cNvPr>
          <p:cNvPicPr>
            <a:picLocks noChangeAspect="1"/>
          </p:cNvPicPr>
          <p:nvPr/>
        </p:nvPicPr>
        <p:blipFill>
          <a:blip r:embed="rId2"/>
          <a:stretch>
            <a:fillRect/>
          </a:stretch>
        </p:blipFill>
        <p:spPr>
          <a:xfrm>
            <a:off x="1968176" y="1427655"/>
            <a:ext cx="9423724" cy="5260312"/>
          </a:xfrm>
          <a:prstGeom prst="rect">
            <a:avLst/>
          </a:prstGeom>
        </p:spPr>
      </p:pic>
    </p:spTree>
    <p:extLst>
      <p:ext uri="{BB962C8B-B14F-4D97-AF65-F5344CB8AC3E}">
        <p14:creationId xmlns:p14="http://schemas.microsoft.com/office/powerpoint/2010/main" val="34938579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D5FCD-6257-B1E3-EE9F-DFBBA07E97E3}"/>
              </a:ext>
            </a:extLst>
          </p:cNvPr>
          <p:cNvSpPr>
            <a:spLocks noGrp="1"/>
          </p:cNvSpPr>
          <p:nvPr>
            <p:ph type="ctrTitle"/>
          </p:nvPr>
        </p:nvSpPr>
        <p:spPr/>
        <p:txBody>
          <a:bodyPr/>
          <a:lstStyle/>
          <a:p>
            <a:r>
              <a:rPr lang="en-PH" dirty="0"/>
              <a:t>Ridge Regression</a:t>
            </a:r>
          </a:p>
        </p:txBody>
      </p:sp>
      <p:sp>
        <p:nvSpPr>
          <p:cNvPr id="3" name="Subtitle 2">
            <a:extLst>
              <a:ext uri="{FF2B5EF4-FFF2-40B4-BE49-F238E27FC236}">
                <a16:creationId xmlns:a16="http://schemas.microsoft.com/office/drawing/2014/main" id="{9EC7CC3F-123C-CB9F-A988-7E098C37A98E}"/>
              </a:ext>
            </a:extLst>
          </p:cNvPr>
          <p:cNvSpPr>
            <a:spLocks noGrp="1"/>
          </p:cNvSpPr>
          <p:nvPr>
            <p:ph type="subTitle" idx="1"/>
          </p:nvPr>
        </p:nvSpPr>
        <p:spPr/>
        <p:txBody>
          <a:bodyPr/>
          <a:lstStyle/>
          <a:p>
            <a:r>
              <a:rPr lang="en-PH" dirty="0"/>
              <a:t>L2 regularization</a:t>
            </a:r>
          </a:p>
        </p:txBody>
      </p:sp>
    </p:spTree>
    <p:extLst>
      <p:ext uri="{BB962C8B-B14F-4D97-AF65-F5344CB8AC3E}">
        <p14:creationId xmlns:p14="http://schemas.microsoft.com/office/powerpoint/2010/main" val="1242955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371600" y="685800"/>
            <a:ext cx="9601200" cy="1264298"/>
          </a:xfrm>
        </p:spPr>
        <p:txBody>
          <a:bodyPr>
            <a:normAutofit/>
          </a:bodyPr>
          <a:lstStyle/>
          <a:p>
            <a:r>
              <a:rPr lang="en-PH" dirty="0"/>
              <a:t>Cost Function of Ridge Regression: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a:xfrm>
                <a:off x="1371600" y="1950098"/>
                <a:ext cx="9890449" cy="4665306"/>
              </a:xfrm>
            </p:spPr>
            <p:txBody>
              <a:bodyPr>
                <a:normAutofit fontScale="92500" lnSpcReduction="20000"/>
              </a:bodyPr>
              <a:lstStyle/>
              <a:p>
                <a:r>
                  <a:rPr lang="en-PH" dirty="0"/>
                  <a:t>Ridge Regression Cost Function: </a:t>
                </a:r>
                <a14:m>
                  <m:oMath xmlns:m="http://schemas.openxmlformats.org/officeDocument/2006/math">
                    <m:r>
                      <a:rPr lang="en-PH" b="1" i="0" dirty="0" smtClean="0">
                        <a:latin typeface="Cambria Math" panose="02040503050406030204" pitchFamily="18" charset="0"/>
                      </a:rPr>
                      <m:t>𝐉</m:t>
                    </m:r>
                    <m:r>
                      <a:rPr lang="en-PH" b="1" i="1" dirty="0" smtClean="0">
                        <a:latin typeface="Cambria Math" panose="02040503050406030204" pitchFamily="18" charset="0"/>
                      </a:rPr>
                      <m:t>(</m:t>
                    </m:r>
                    <m:r>
                      <a:rPr lang="en-PH" b="1" i="1">
                        <a:latin typeface="Cambria Math" panose="02040503050406030204" pitchFamily="18" charset="0"/>
                        <a:ea typeface="Cambria Math" panose="02040503050406030204" pitchFamily="18" charset="0"/>
                      </a:rPr>
                      <m:t>𝜽</m:t>
                    </m:r>
                    <m:r>
                      <a:rPr lang="en-PH" b="1" i="1" dirty="0" smtClean="0">
                        <a:latin typeface="Cambria Math" panose="02040503050406030204" pitchFamily="18" charset="0"/>
                      </a:rPr>
                      <m:t>)=</m:t>
                    </m:r>
                  </m:oMath>
                </a14:m>
                <a:r>
                  <a:rPr lang="en-PH" b="1" dirty="0"/>
                  <a:t> </a:t>
                </a:r>
                <a14:m>
                  <m:oMath xmlns:m="http://schemas.openxmlformats.org/officeDocument/2006/math">
                    <m:f>
                      <m:fPr>
                        <m:ctrlPr>
                          <a:rPr lang="en-PH" b="1" i="1">
                            <a:latin typeface="Cambria Math" panose="02040503050406030204" pitchFamily="18" charset="0"/>
                          </a:rPr>
                        </m:ctrlPr>
                      </m:fPr>
                      <m:num>
                        <m:r>
                          <a:rPr lang="en-PH" b="1" i="1" smtClean="0">
                            <a:latin typeface="Cambria Math" panose="02040503050406030204" pitchFamily="18" charset="0"/>
                          </a:rPr>
                          <m:t>𝟏</m:t>
                        </m:r>
                      </m:num>
                      <m:den>
                        <m:r>
                          <a:rPr lang="en-PH" b="1" i="1" smtClean="0">
                            <a:latin typeface="Cambria Math" panose="02040503050406030204" pitchFamily="18" charset="0"/>
                          </a:rPr>
                          <m:t>𝟐</m:t>
                        </m:r>
                        <m:r>
                          <a:rPr lang="en-PH" b="1" i="1" smtClean="0">
                            <a:latin typeface="Cambria Math" panose="02040503050406030204" pitchFamily="18" charset="0"/>
                          </a:rPr>
                          <m:t>𝒎</m:t>
                        </m:r>
                      </m:den>
                    </m:f>
                    <m:r>
                      <a:rPr lang="en-PH" b="1" i="1" smtClean="0">
                        <a:latin typeface="Cambria Math" panose="02040503050406030204" pitchFamily="18" charset="0"/>
                      </a:rPr>
                      <m:t>[</m:t>
                    </m:r>
                    <m:nary>
                      <m:naryPr>
                        <m:chr m:val="∑"/>
                        <m:ctrlPr>
                          <a:rPr lang="en-PH" b="1" i="1">
                            <a:latin typeface="Cambria Math" panose="02040503050406030204" pitchFamily="18" charset="0"/>
                          </a:rPr>
                        </m:ctrlPr>
                      </m:naryPr>
                      <m:sub>
                        <m:r>
                          <m:rPr>
                            <m:brk m:alnAt="23"/>
                          </m:rPr>
                          <a:rPr lang="en-PH" b="1" i="1">
                            <a:latin typeface="Cambria Math" panose="02040503050406030204" pitchFamily="18" charset="0"/>
                          </a:rPr>
                          <m:t>𝒊</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𝒎</m:t>
                        </m:r>
                      </m:sup>
                      <m:e>
                        <m:sSup>
                          <m:sSupPr>
                            <m:ctrlPr>
                              <a:rPr lang="en-PH" b="1" i="1">
                                <a:latin typeface="Cambria Math" panose="02040503050406030204" pitchFamily="18" charset="0"/>
                              </a:rPr>
                            </m:ctrlPr>
                          </m:sSupPr>
                          <m:e>
                            <m:r>
                              <a:rPr lang="en-PH" b="1" i="1">
                                <a:latin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a:latin typeface="Cambria Math" panose="02040503050406030204" pitchFamily="18" charset="0"/>
                                      </a:rPr>
                                    </m:ctrlPr>
                                  </m:sSupPr>
                                  <m:e>
                                    <m:r>
                                      <a:rPr lang="en-PH" b="1" i="1" dirty="0">
                                        <a:latin typeface="Cambria Math" panose="02040503050406030204" pitchFamily="18" charset="0"/>
                                      </a:rPr>
                                      <m:t>𝒙</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r>
                              <a:rPr lang="en-PH" b="1" i="1" dirty="0">
                                <a:latin typeface="Cambria Math" panose="02040503050406030204" pitchFamily="18" charset="0"/>
                              </a:rPr>
                              <m:t>−</m:t>
                            </m:r>
                            <m:sSup>
                              <m:sSupPr>
                                <m:ctrlPr>
                                  <a:rPr lang="en-PH" b="1" i="1" dirty="0">
                                    <a:latin typeface="Cambria Math" panose="02040503050406030204" pitchFamily="18" charset="0"/>
                                  </a:rPr>
                                </m:ctrlPr>
                              </m:sSupPr>
                              <m:e>
                                <m:r>
                                  <a:rPr lang="en-PH" b="1" i="1" dirty="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r>
                              <a:rPr lang="en-PH" b="1" i="1">
                                <a:latin typeface="Cambria Math" panose="02040503050406030204" pitchFamily="18" charset="0"/>
                              </a:rPr>
                              <m:t>)</m:t>
                            </m:r>
                          </m:e>
                          <m:sup>
                            <m:r>
                              <a:rPr lang="en-PH" b="1" i="1">
                                <a:latin typeface="Cambria Math" panose="02040503050406030204" pitchFamily="18" charset="0"/>
                              </a:rPr>
                              <m:t>𝟐</m:t>
                            </m:r>
                          </m:sup>
                        </m:sSup>
                        <m:r>
                          <a:rPr lang="en-PH" b="1" i="1">
                            <a:latin typeface="Cambria Math" panose="02040503050406030204" pitchFamily="18" charset="0"/>
                          </a:rPr>
                          <m:t> </m:t>
                        </m:r>
                      </m:e>
                    </m:nary>
                    <m:r>
                      <m:rPr>
                        <m:nor/>
                      </m:rPr>
                      <a:rPr lang="en-PH" b="1" i="0" smtClean="0">
                        <a:latin typeface="Cambria Math" panose="02040503050406030204" pitchFamily="18" charset="0"/>
                      </a:rPr>
                      <m:t>+</m:t>
                    </m:r>
                    <m:r>
                      <m:rPr>
                        <m:nor/>
                      </m:rPr>
                      <a:rPr lang="en-PH" b="1" dirty="0"/>
                      <m:t> </m:t>
                    </m:r>
                    <m:r>
                      <a:rPr lang="el-GR" b="1" i="1" dirty="0" smtClean="0">
                        <a:latin typeface="Cambria Math" panose="02040503050406030204" pitchFamily="18" charset="0"/>
                        <a:ea typeface="Cambria Math" panose="02040503050406030204" pitchFamily="18" charset="0"/>
                      </a:rPr>
                      <m:t>𝝀</m:t>
                    </m:r>
                    <m:nary>
                      <m:naryPr>
                        <m:chr m:val="∑"/>
                        <m:ctrlPr>
                          <a:rPr lang="en-PH" b="1" i="1">
                            <a:latin typeface="Cambria Math" panose="02040503050406030204" pitchFamily="18" charset="0"/>
                          </a:rPr>
                        </m:ctrlPr>
                      </m:naryPr>
                      <m:sub>
                        <m:r>
                          <a:rPr lang="en-PH" b="1" i="1">
                            <a:latin typeface="Cambria Math" panose="02040503050406030204" pitchFamily="18" charset="0"/>
                          </a:rPr>
                          <m:t>𝒋</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𝒏</m:t>
                        </m:r>
                      </m:sup>
                      <m:e>
                        <m:sSup>
                          <m:sSupPr>
                            <m:ctrlPr>
                              <a:rPr lang="en-PH" b="1" i="1">
                                <a:latin typeface="Cambria Math" panose="02040503050406030204" pitchFamily="18" charset="0"/>
                              </a:rPr>
                            </m:ctrlPr>
                          </m:sSupPr>
                          <m:e>
                            <m:r>
                              <a:rPr lang="en-PH" b="1" i="1">
                                <a:latin typeface="Cambria Math" panose="02040503050406030204" pitchFamily="18" charset="0"/>
                                <a:ea typeface="Cambria Math" panose="02040503050406030204" pitchFamily="18" charset="0"/>
                              </a:rPr>
                              <m:t>𝜽</m:t>
                            </m:r>
                          </m:e>
                          <m:sup>
                            <m:r>
                              <a:rPr lang="en-PH" b="1" i="1">
                                <a:latin typeface="Cambria Math" panose="02040503050406030204" pitchFamily="18" charset="0"/>
                              </a:rPr>
                              <m:t>𝟐</m:t>
                            </m:r>
                          </m:sup>
                        </m:sSup>
                        <m:r>
                          <a:rPr lang="en-PH" b="1" i="1">
                            <a:latin typeface="Cambria Math" panose="02040503050406030204" pitchFamily="18" charset="0"/>
                          </a:rPr>
                          <m:t> </m:t>
                        </m:r>
                      </m:e>
                    </m:nary>
                    <m:r>
                      <a:rPr lang="en-PH" b="1" i="1" smtClean="0">
                        <a:latin typeface="Cambria Math" panose="02040503050406030204" pitchFamily="18" charset="0"/>
                      </a:rPr>
                      <m:t>]</m:t>
                    </m:r>
                  </m:oMath>
                </a14:m>
                <a:endParaRPr lang="en-PH" b="1" dirty="0"/>
              </a:p>
              <a:p>
                <a:pPr marL="0" indent="0">
                  <a:buNone/>
                </a:pPr>
                <a:r>
                  <a:rPr lang="en-PH" dirty="0"/>
                  <a:t>Where:</a:t>
                </a:r>
              </a:p>
              <a:p>
                <a:pPr marL="0" indent="0">
                  <a:buNone/>
                </a:pPr>
                <a:r>
                  <a:rPr lang="en-PH" dirty="0"/>
                  <a:t>	</a:t>
                </a:r>
                <a:r>
                  <a:rPr lang="en-PH" b="0" dirty="0"/>
                  <a:t> </a:t>
                </a:r>
                <a14:m>
                  <m:oMath xmlns:m="http://schemas.openxmlformats.org/officeDocument/2006/math">
                    <m:r>
                      <a:rPr lang="en-PH" b="1" i="0" dirty="0" smtClean="0">
                        <a:latin typeface="Cambria Math" panose="02040503050406030204" pitchFamily="18" charset="0"/>
                      </a:rPr>
                      <m:t>𝐉</m:t>
                    </m:r>
                    <m:d>
                      <m:dPr>
                        <m:ctrlPr>
                          <a:rPr lang="en-PH" b="1" i="1" dirty="0" smtClean="0">
                            <a:latin typeface="Cambria Math" panose="02040503050406030204" pitchFamily="18" charset="0"/>
                          </a:rPr>
                        </m:ctrlPr>
                      </m:dPr>
                      <m:e>
                        <m:r>
                          <a:rPr lang="en-PH" b="1" i="1">
                            <a:latin typeface="Cambria Math" panose="02040503050406030204" pitchFamily="18" charset="0"/>
                            <a:ea typeface="Cambria Math" panose="02040503050406030204" pitchFamily="18" charset="0"/>
                          </a:rPr>
                          <m:t>𝜽</m:t>
                        </m:r>
                      </m:e>
                    </m:d>
                  </m:oMath>
                </a14:m>
                <a:r>
                  <a:rPr lang="en-PH" b="1" dirty="0"/>
                  <a:t> </a:t>
                </a:r>
                <a:r>
                  <a:rPr lang="en-PH" dirty="0"/>
                  <a:t>= Cost function (The function that we will be trying to minimize in order to get 		the optimal weights/coefficients of our linear model).</a:t>
                </a:r>
              </a:p>
              <a:p>
                <a:pPr marL="0" indent="0">
                  <a:buNone/>
                </a:pPr>
                <a:r>
                  <a:rPr lang="en-PH" dirty="0"/>
                  <a:t>	</a:t>
                </a:r>
                <a:r>
                  <a:rPr lang="en-PH" b="1" dirty="0"/>
                  <a:t>m</a:t>
                </a:r>
                <a:r>
                  <a:rPr lang="en-PH" dirty="0"/>
                  <a:t> = Total training samples</a:t>
                </a:r>
              </a:p>
              <a:p>
                <a:pPr marL="0" indent="0">
                  <a:buNone/>
                </a:pPr>
                <a:r>
                  <a:rPr lang="en-PH" dirty="0"/>
                  <a:t>	</a:t>
                </a:r>
                <a:r>
                  <a:rPr lang="en-PH" b="1" dirty="0" err="1"/>
                  <a:t>i</a:t>
                </a:r>
                <a:r>
                  <a:rPr lang="en-PH" dirty="0"/>
                  <a:t> = training sample index</a:t>
                </a:r>
              </a:p>
              <a:p>
                <a:pPr marL="0" indent="0">
                  <a:buNone/>
                </a:pPr>
                <a:r>
                  <a:rPr lang="en-PH" dirty="0"/>
                  <a:t>	</a:t>
                </a:r>
                <a:r>
                  <a:rPr lang="en-PH" dirty="0">
                    <a:ea typeface="Cambria Math" panose="02040503050406030204" pitchFamily="18" charset="0"/>
                  </a:rPr>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smtClean="0">
                                <a:latin typeface="Cambria Math" panose="02040503050406030204" pitchFamily="18" charset="0"/>
                              </a:rPr>
                            </m:ctrlPr>
                          </m:sSupPr>
                          <m:e>
                            <m:r>
                              <a:rPr lang="en-PH" b="1" i="1" dirty="0" smtClean="0">
                                <a:latin typeface="Cambria Math" panose="02040503050406030204" pitchFamily="18" charset="0"/>
                              </a:rPr>
                              <m:t>𝒙</m:t>
                            </m:r>
                          </m:e>
                          <m:sup>
                            <m:d>
                              <m:dPr>
                                <m:ctrlPr>
                                  <a:rPr lang="en-PH" b="1" i="1" dirty="0" smtClean="0">
                                    <a:latin typeface="Cambria Math" panose="02040503050406030204" pitchFamily="18" charset="0"/>
                                  </a:rPr>
                                </m:ctrlPr>
                              </m:dPr>
                              <m:e>
                                <m:r>
                                  <a:rPr lang="en-PH" b="1" i="1" dirty="0" smtClean="0">
                                    <a:latin typeface="Cambria Math" panose="02040503050406030204" pitchFamily="18" charset="0"/>
                                  </a:rPr>
                                  <m:t>𝒊</m:t>
                                </m:r>
                              </m:e>
                            </m:d>
                          </m:sup>
                        </m:sSup>
                      </m:e>
                    </m:d>
                  </m:oMath>
                </a14:m>
                <a:r>
                  <a:rPr lang="en-PH" dirty="0"/>
                  <a:t> = y prediction of a training sample at index </a:t>
                </a:r>
                <a:r>
                  <a:rPr lang="en-PH" dirty="0" err="1"/>
                  <a:t>i</a:t>
                </a:r>
                <a:endParaRPr lang="en-PH" dirty="0"/>
              </a:p>
              <a:p>
                <a:pPr marL="0" indent="0">
                  <a:buNone/>
                </a:pPr>
                <a:r>
                  <a:rPr lang="en-PH" dirty="0"/>
                  <a:t>	 </a:t>
                </a:r>
                <a14:m>
                  <m:oMath xmlns:m="http://schemas.openxmlformats.org/officeDocument/2006/math">
                    <m:sSup>
                      <m:sSupPr>
                        <m:ctrlPr>
                          <a:rPr lang="en-PH" b="1" i="1" dirty="0">
                            <a:latin typeface="Cambria Math" panose="02040503050406030204" pitchFamily="18" charset="0"/>
                          </a:rPr>
                        </m:ctrlPr>
                      </m:sSupPr>
                      <m:e>
                        <m:r>
                          <a:rPr lang="en-PH" b="1" i="1" dirty="0" smtClean="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oMath>
                </a14:m>
                <a:r>
                  <a:rPr lang="en-PH" dirty="0"/>
                  <a:t> = y actual or y true value at index </a:t>
                </a:r>
                <a:r>
                  <a:rPr lang="en-PH" dirty="0" err="1"/>
                  <a:t>i</a:t>
                </a:r>
                <a:r>
                  <a:rPr lang="en-PH" dirty="0"/>
                  <a:t> of a training sample</a:t>
                </a:r>
              </a:p>
              <a:p>
                <a:pPr marL="0" indent="0">
                  <a:buNone/>
                </a:pPr>
                <a:r>
                  <a:rPr lang="en-PH" dirty="0"/>
                  <a:t>	</a:t>
                </a:r>
                <a:r>
                  <a:rPr lang="en-PH" b="1" dirty="0"/>
                  <a:t>j</a:t>
                </a:r>
                <a:r>
                  <a:rPr lang="en-PH" dirty="0"/>
                  <a:t> = bias or weight index. Index of bias term is 0.</a:t>
                </a:r>
              </a:p>
              <a:p>
                <a:pPr marL="0" indent="0">
                  <a:buNone/>
                </a:pPr>
                <a:r>
                  <a:rPr lang="en-PH" dirty="0"/>
                  <a:t>	</a:t>
                </a:r>
                <a:r>
                  <a:rPr lang="en-PH" b="1" dirty="0"/>
                  <a:t>n</a:t>
                </a:r>
                <a:r>
                  <a:rPr lang="en-PH" dirty="0"/>
                  <a:t> = total features / independent variables</a:t>
                </a:r>
              </a:p>
              <a:p>
                <a:pPr marL="0" indent="0">
                  <a:buNone/>
                </a:pPr>
                <a:r>
                  <a:rPr lang="en-PH" dirty="0">
                    <a:ea typeface="Cambria Math" panose="02040503050406030204" pitchFamily="18" charset="0"/>
                  </a:rPr>
                  <a:t>	</a:t>
                </a:r>
                <a14:m>
                  <m:oMath xmlns:m="http://schemas.openxmlformats.org/officeDocument/2006/math">
                    <m:r>
                      <a:rPr lang="el-GR" b="1" i="1" dirty="0" smtClean="0">
                        <a:latin typeface="Cambria Math" panose="02040503050406030204" pitchFamily="18" charset="0"/>
                        <a:ea typeface="Cambria Math" panose="02040503050406030204" pitchFamily="18" charset="0"/>
                      </a:rPr>
                      <m:t>𝝀</m:t>
                    </m:r>
                  </m:oMath>
                </a14:m>
                <a:r>
                  <a:rPr lang="en-PH" dirty="0"/>
                  <a:t> = lambda value / regularization value (</a:t>
                </a:r>
                <a14:m>
                  <m:oMath xmlns:m="http://schemas.openxmlformats.org/officeDocument/2006/math">
                    <m:r>
                      <m:rPr>
                        <m:sty m:val="p"/>
                      </m:rPr>
                      <a:rPr lang="en-PH" b="0" i="0" dirty="0" smtClean="0">
                        <a:latin typeface="Cambria Math" panose="02040503050406030204" pitchFamily="18" charset="0"/>
                        <a:ea typeface="Cambria Math" panose="02040503050406030204" pitchFamily="18" charset="0"/>
                      </a:rPr>
                      <m:t>Note</m:t>
                    </m:r>
                    <m:r>
                      <a:rPr lang="en-PH" b="0" i="0" dirty="0" smtClean="0">
                        <a:latin typeface="Cambria Math" panose="02040503050406030204" pitchFamily="18" charset="0"/>
                        <a:ea typeface="Cambria Math" panose="02040503050406030204" pitchFamily="18" charset="0"/>
                      </a:rPr>
                      <m:t>: </m:t>
                    </m:r>
                    <m:r>
                      <a:rPr lang="el-GR" b="1" i="1" dirty="0">
                        <a:latin typeface="Cambria Math" panose="02040503050406030204" pitchFamily="18" charset="0"/>
                        <a:ea typeface="Cambria Math" panose="02040503050406030204" pitchFamily="18" charset="0"/>
                      </a:rPr>
                      <m:t>𝝀</m:t>
                    </m:r>
                  </m:oMath>
                </a14:m>
                <a:r>
                  <a:rPr lang="en-PH" dirty="0"/>
                  <a:t> &gt;= 0)</a:t>
                </a:r>
              </a:p>
              <a:p>
                <a:pPr marL="0" indent="0">
                  <a:buNone/>
                </a:pPr>
                <a:r>
                  <a:rPr lang="en-PH" b="1" dirty="0"/>
                  <a:t>	</a:t>
                </a:r>
                <a14:m>
                  <m:oMath xmlns:m="http://schemas.openxmlformats.org/officeDocument/2006/math">
                    <m:nary>
                      <m:naryPr>
                        <m:chr m:val="∑"/>
                        <m:ctrlPr>
                          <a:rPr lang="en-PH" b="1" i="1" smtClean="0">
                            <a:latin typeface="Cambria Math" panose="02040503050406030204" pitchFamily="18" charset="0"/>
                          </a:rPr>
                        </m:ctrlPr>
                      </m:naryPr>
                      <m:sub>
                        <m:r>
                          <a:rPr lang="en-PH" b="1" i="1">
                            <a:latin typeface="Cambria Math" panose="02040503050406030204" pitchFamily="18" charset="0"/>
                          </a:rPr>
                          <m:t>𝒋</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𝒏</m:t>
                        </m:r>
                      </m:sup>
                      <m:e>
                        <m:sSup>
                          <m:sSupPr>
                            <m:ctrlPr>
                              <a:rPr lang="en-PH" b="1" i="1">
                                <a:latin typeface="Cambria Math" panose="02040503050406030204" pitchFamily="18" charset="0"/>
                              </a:rPr>
                            </m:ctrlPr>
                          </m:sSupPr>
                          <m:e>
                            <m:r>
                              <a:rPr lang="en-PH" b="1" i="1">
                                <a:latin typeface="Cambria Math" panose="02040503050406030204" pitchFamily="18" charset="0"/>
                                <a:ea typeface="Cambria Math" panose="02040503050406030204" pitchFamily="18" charset="0"/>
                              </a:rPr>
                              <m:t>𝜽</m:t>
                            </m:r>
                          </m:e>
                          <m:sup>
                            <m:r>
                              <a:rPr lang="en-PH" b="1" i="1">
                                <a:latin typeface="Cambria Math" panose="02040503050406030204" pitchFamily="18" charset="0"/>
                              </a:rPr>
                              <m:t>𝟐</m:t>
                            </m:r>
                          </m:sup>
                        </m:sSup>
                        <m:r>
                          <a:rPr lang="en-PH" b="1" i="1">
                            <a:latin typeface="Cambria Math" panose="02040503050406030204" pitchFamily="18" charset="0"/>
                          </a:rPr>
                          <m:t> </m:t>
                        </m:r>
                      </m:e>
                    </m:nary>
                  </m:oMath>
                </a14:m>
                <a:r>
                  <a:rPr lang="en-PH" dirty="0"/>
                  <a:t> = Sum of the squares of the coefficients</a:t>
                </a:r>
              </a:p>
              <a:p>
                <a:pPr marL="0" indent="0">
                  <a:buNone/>
                </a:pPr>
                <a:endParaRPr lang="en-PH" dirty="0"/>
              </a:p>
              <a:p>
                <a:pPr marL="0" indent="0">
                  <a:buNone/>
                </a:pPr>
                <a:endParaRPr lang="en-PH" dirty="0"/>
              </a:p>
            </p:txBody>
          </p:sp>
        </mc:Choice>
        <mc:Fallback>
          <p:sp>
            <p:nvSpPr>
              <p:cNvPr id="3" name="Content Placeholder 2">
                <a:extLst>
                  <a:ext uri="{FF2B5EF4-FFF2-40B4-BE49-F238E27FC236}">
                    <a16:creationId xmlns:a16="http://schemas.microsoft.com/office/drawing/2014/main" id="{2D77AFB0-E764-D1B2-0410-67EF85EF982E}"/>
                  </a:ext>
                </a:extLst>
              </p:cNvPr>
              <p:cNvSpPr>
                <a:spLocks noGrp="1" noRot="1" noChangeAspect="1" noMove="1" noResize="1" noEditPoints="1" noAdjustHandles="1" noChangeArrowheads="1" noChangeShapeType="1" noTextEdit="1"/>
              </p:cNvSpPr>
              <p:nvPr>
                <p:ph idx="1"/>
              </p:nvPr>
            </p:nvSpPr>
            <p:spPr>
              <a:xfrm>
                <a:off x="1371600" y="1950098"/>
                <a:ext cx="9890449" cy="4665306"/>
              </a:xfrm>
              <a:blipFill>
                <a:blip r:embed="rId2"/>
                <a:stretch>
                  <a:fillRect l="-555" t="-10065" b="-8497"/>
                </a:stretch>
              </a:blipFill>
            </p:spPr>
            <p:txBody>
              <a:bodyPr/>
              <a:lstStyle/>
              <a:p>
                <a:r>
                  <a:rPr lang="en-PH">
                    <a:noFill/>
                  </a:rPr>
                  <a:t> </a:t>
                </a:r>
              </a:p>
            </p:txBody>
          </p:sp>
        </mc:Fallback>
      </mc:AlternateContent>
    </p:spTree>
    <p:extLst>
      <p:ext uri="{BB962C8B-B14F-4D97-AF65-F5344CB8AC3E}">
        <p14:creationId xmlns:p14="http://schemas.microsoft.com/office/powerpoint/2010/main" val="42666185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371600" y="685800"/>
            <a:ext cx="9601200" cy="1264298"/>
          </a:xfrm>
        </p:spPr>
        <p:txBody>
          <a:bodyPr>
            <a:normAutofit/>
          </a:bodyPr>
          <a:lstStyle/>
          <a:p>
            <a:r>
              <a:rPr lang="en-PH" dirty="0"/>
              <a:t>Gradient Descent of Ridge Regression: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a:xfrm>
                <a:off x="1371600" y="1950098"/>
                <a:ext cx="9890449" cy="4665306"/>
              </a:xfrm>
            </p:spPr>
            <p:txBody>
              <a:bodyPr>
                <a:normAutofit/>
              </a:bodyPr>
              <a:lstStyle/>
              <a:p>
                <a:pPr marL="0" indent="0">
                  <a:buNone/>
                </a:pPr>
                <a:r>
                  <a:rPr lang="en-PH" dirty="0"/>
                  <a:t>Gradient Descent Formula:</a:t>
                </a:r>
                <a:r>
                  <a:rPr lang="en-PH" b="1" dirty="0">
                    <a:ea typeface="Cambria Math" panose="02040503050406030204" pitchFamily="18" charset="0"/>
                  </a:rPr>
                  <a:t> </a:t>
                </a:r>
                <a:r>
                  <a:rPr lang="en-PH" dirty="0">
                    <a:ea typeface="Cambria Math" panose="02040503050406030204" pitchFamily="18" charset="0"/>
                  </a:rPr>
                  <a:t>Solve </a:t>
                </a:r>
                <a14:m>
                  <m:oMath xmlns:m="http://schemas.openxmlformats.org/officeDocument/2006/math">
                    <m:f>
                      <m:fPr>
                        <m:ctrlPr>
                          <a:rPr lang="en-PH" b="1" i="1" smtClean="0">
                            <a:latin typeface="Cambria Math" panose="02040503050406030204" pitchFamily="18" charset="0"/>
                            <a:ea typeface="Cambria Math" panose="02040503050406030204" pitchFamily="18" charset="0"/>
                          </a:rPr>
                        </m:ctrlPr>
                      </m:fPr>
                      <m:num>
                        <m:r>
                          <a:rPr lang="en-PH" b="1" i="1" smtClean="0">
                            <a:latin typeface="Cambria Math" panose="02040503050406030204" pitchFamily="18" charset="0"/>
                            <a:ea typeface="Cambria Math" panose="02040503050406030204" pitchFamily="18" charset="0"/>
                          </a:rPr>
                          <m:t>𝝏</m:t>
                        </m:r>
                        <m:r>
                          <a:rPr lang="en-PH" b="1" dirty="0">
                            <a:latin typeface="Cambria Math" panose="02040503050406030204" pitchFamily="18" charset="0"/>
                          </a:rPr>
                          <m:t>𝐉</m:t>
                        </m:r>
                        <m:d>
                          <m:dPr>
                            <m:ctrlPr>
                              <a:rPr lang="en-PH" b="1" i="1" dirty="0">
                                <a:latin typeface="Cambria Math" panose="02040503050406030204" pitchFamily="18" charset="0"/>
                              </a:rPr>
                            </m:ctrlPr>
                          </m:dPr>
                          <m:e>
                            <m:r>
                              <a:rPr lang="en-PH" b="1" i="1">
                                <a:latin typeface="Cambria Math" panose="02040503050406030204" pitchFamily="18" charset="0"/>
                                <a:ea typeface="Cambria Math" panose="02040503050406030204" pitchFamily="18" charset="0"/>
                              </a:rPr>
                              <m:t>𝜽</m:t>
                            </m:r>
                          </m:e>
                        </m:d>
                      </m:num>
                      <m:den>
                        <m:r>
                          <a:rPr lang="en-PH" b="1" i="1">
                            <a:latin typeface="Cambria Math" panose="02040503050406030204" pitchFamily="18" charset="0"/>
                            <a:ea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𝒋</m:t>
                            </m:r>
                          </m:sub>
                        </m:sSub>
                      </m:den>
                    </m:f>
                  </m:oMath>
                </a14:m>
                <a:endParaRPr lang="en-PH" dirty="0"/>
              </a:p>
              <a:p>
                <a:pPr marL="0" indent="0">
                  <a:buNone/>
                </a:pPr>
                <a:r>
                  <a:rPr lang="en-PH" dirty="0"/>
                  <a:t>For bias term (j = 0):</a:t>
                </a:r>
              </a:p>
              <a:p>
                <a:pPr marL="0" indent="0">
                  <a:buNone/>
                </a:pP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a:latin typeface="Cambria Math" panose="02040503050406030204" pitchFamily="18" charset="0"/>
                            <a:ea typeface="Cambria Math" panose="02040503050406030204" pitchFamily="18" charset="0"/>
                          </a:rPr>
                          <m:t>𝟎</m:t>
                        </m:r>
                      </m:sub>
                    </m:sSub>
                    <m:r>
                      <a:rPr lang="en-PH" b="1" i="1">
                        <a:latin typeface="Cambria Math" panose="02040503050406030204" pitchFamily="18" charset="0"/>
                        <a:ea typeface="Cambria Math" panose="02040503050406030204" pitchFamily="18" charset="0"/>
                      </a:rPr>
                      <m:t>:</m:t>
                    </m:r>
                    <m:r>
                      <a:rPr lang="en-PH" b="1" i="1" dirty="0">
                        <a:latin typeface="Cambria Math" panose="02040503050406030204" pitchFamily="18" charset="0"/>
                      </a:rPr>
                      <m:t>=</m:t>
                    </m:r>
                  </m:oMath>
                </a14:m>
                <a:r>
                  <a:rPr lang="en-PH" b="1" dirty="0"/>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a:latin typeface="Cambria Math" panose="02040503050406030204" pitchFamily="18" charset="0"/>
                            <a:ea typeface="Cambria Math" panose="02040503050406030204" pitchFamily="18" charset="0"/>
                          </a:rPr>
                          <m:t>𝟎</m:t>
                        </m:r>
                      </m:sub>
                    </m:sSub>
                    <m:r>
                      <a:rPr lang="en-PH" b="1" i="1">
                        <a:latin typeface="Cambria Math" panose="02040503050406030204" pitchFamily="18" charset="0"/>
                        <a:ea typeface="Cambria Math" panose="02040503050406030204" pitchFamily="18" charset="0"/>
                      </a:rPr>
                      <m:t> </m:t>
                    </m:r>
                    <m:r>
                      <a:rPr lang="en-PH" b="1" i="1">
                        <a:latin typeface="Cambria Math" panose="02040503050406030204" pitchFamily="18" charset="0"/>
                        <a:ea typeface="Cambria Math" panose="02040503050406030204" pitchFamily="18" charset="0"/>
                      </a:rPr>
                      <m:t>−</m:t>
                    </m:r>
                    <m:r>
                      <a:rPr lang="en-PH" b="1" i="1">
                        <a:latin typeface="Cambria Math" panose="02040503050406030204" pitchFamily="18" charset="0"/>
                        <a:ea typeface="Cambria Math" panose="02040503050406030204" pitchFamily="18" charset="0"/>
                      </a:rPr>
                      <m:t>𝜶</m:t>
                    </m:r>
                    <m:r>
                      <a:rPr lang="en-PH" b="1" i="1">
                        <a:latin typeface="Cambria Math" panose="02040503050406030204" pitchFamily="18" charset="0"/>
                        <a:ea typeface="Cambria Math" panose="02040503050406030204" pitchFamily="18" charset="0"/>
                      </a:rPr>
                      <m:t>[</m:t>
                    </m:r>
                    <m:f>
                      <m:fPr>
                        <m:ctrlPr>
                          <a:rPr lang="en-PH" b="1" i="1">
                            <a:latin typeface="Cambria Math" panose="02040503050406030204" pitchFamily="18" charset="0"/>
                          </a:rPr>
                        </m:ctrlPr>
                      </m:fPr>
                      <m:num>
                        <m:r>
                          <a:rPr lang="en-PH" b="1" i="1">
                            <a:latin typeface="Cambria Math" panose="02040503050406030204" pitchFamily="18" charset="0"/>
                          </a:rPr>
                          <m:t>𝟏</m:t>
                        </m:r>
                      </m:num>
                      <m:den>
                        <m:r>
                          <a:rPr lang="en-PH" b="1" i="1">
                            <a:latin typeface="Cambria Math" panose="02040503050406030204" pitchFamily="18" charset="0"/>
                          </a:rPr>
                          <m:t>𝒎</m:t>
                        </m:r>
                      </m:den>
                    </m:f>
                    <m:r>
                      <a:rPr lang="en-PH" b="1" i="1">
                        <a:latin typeface="Cambria Math" panose="02040503050406030204" pitchFamily="18" charset="0"/>
                      </a:rPr>
                      <m:t> </m:t>
                    </m:r>
                    <m:nary>
                      <m:naryPr>
                        <m:chr m:val="∑"/>
                        <m:ctrlPr>
                          <a:rPr lang="en-PH" b="1" i="1">
                            <a:latin typeface="Cambria Math" panose="02040503050406030204" pitchFamily="18" charset="0"/>
                          </a:rPr>
                        </m:ctrlPr>
                      </m:naryPr>
                      <m:sub>
                        <m:r>
                          <m:rPr>
                            <m:brk m:alnAt="23"/>
                          </m:rPr>
                          <a:rPr lang="en-PH" b="1" i="1">
                            <a:latin typeface="Cambria Math" panose="02040503050406030204" pitchFamily="18" charset="0"/>
                          </a:rPr>
                          <m:t>𝒊</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𝒎</m:t>
                        </m:r>
                      </m:sup>
                      <m:e>
                        <m:r>
                          <a:rPr lang="en-PH" b="1" i="1">
                            <a:latin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a:latin typeface="Cambria Math" panose="02040503050406030204" pitchFamily="18" charset="0"/>
                                  </a:rPr>
                                </m:ctrlPr>
                              </m:sSupPr>
                              <m:e>
                                <m:r>
                                  <a:rPr lang="en-PH" b="1" i="1" dirty="0">
                                    <a:latin typeface="Cambria Math" panose="02040503050406030204" pitchFamily="18" charset="0"/>
                                  </a:rPr>
                                  <m:t>𝒙</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r>
                          <a:rPr lang="en-PH" b="1" i="1" dirty="0">
                            <a:latin typeface="Cambria Math" panose="02040503050406030204" pitchFamily="18" charset="0"/>
                          </a:rPr>
                          <m:t>−</m:t>
                        </m:r>
                        <m:sSup>
                          <m:sSupPr>
                            <m:ctrlPr>
                              <a:rPr lang="en-PH" b="1" i="1" dirty="0">
                                <a:latin typeface="Cambria Math" panose="02040503050406030204" pitchFamily="18" charset="0"/>
                              </a:rPr>
                            </m:ctrlPr>
                          </m:sSupPr>
                          <m:e>
                            <m:r>
                              <a:rPr lang="en-PH" b="1" i="1" dirty="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r>
                          <a:rPr lang="en-PH" b="1" i="1">
                            <a:latin typeface="Cambria Math" panose="02040503050406030204" pitchFamily="18" charset="0"/>
                          </a:rPr>
                          <m:t>)</m:t>
                        </m:r>
                      </m:e>
                    </m:nary>
                    <m:r>
                      <a:rPr lang="en-PH" b="1" i="1">
                        <a:latin typeface="Cambria Math" panose="02040503050406030204" pitchFamily="18" charset="0"/>
                        <a:ea typeface="Cambria Math" panose="02040503050406030204" pitchFamily="18" charset="0"/>
                      </a:rPr>
                      <m:t>]</m:t>
                    </m:r>
                  </m:oMath>
                </a14:m>
                <a:endParaRPr lang="en-PH" b="1" dirty="0"/>
              </a:p>
              <a:p>
                <a:pPr marL="0" indent="0">
                  <a:buNone/>
                </a:pPr>
                <a:r>
                  <a:rPr lang="en-PH" dirty="0"/>
                  <a:t>For weights (j &gt; 0):</a:t>
                </a:r>
              </a:p>
              <a:p>
                <a:pPr marL="0" indent="0">
                  <a:buNone/>
                </a:pP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a:latin typeface="Cambria Math" panose="02040503050406030204" pitchFamily="18" charset="0"/>
                            <a:ea typeface="Cambria Math" panose="02040503050406030204" pitchFamily="18" charset="0"/>
                          </a:rPr>
                          <m:t>𝟏</m:t>
                        </m:r>
                      </m:sub>
                    </m:sSub>
                    <m:r>
                      <a:rPr lang="en-PH" b="1" i="1">
                        <a:latin typeface="Cambria Math" panose="02040503050406030204" pitchFamily="18" charset="0"/>
                        <a:ea typeface="Cambria Math" panose="02040503050406030204" pitchFamily="18" charset="0"/>
                      </a:rPr>
                      <m:t>:</m:t>
                    </m:r>
                    <m:r>
                      <a:rPr lang="en-PH" b="1" i="1" dirty="0">
                        <a:latin typeface="Cambria Math" panose="02040503050406030204" pitchFamily="18" charset="0"/>
                      </a:rPr>
                      <m:t>=</m:t>
                    </m:r>
                  </m:oMath>
                </a14:m>
                <a:r>
                  <a:rPr lang="en-PH" b="1" dirty="0"/>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a:latin typeface="Cambria Math" panose="02040503050406030204" pitchFamily="18" charset="0"/>
                            <a:ea typeface="Cambria Math" panose="02040503050406030204" pitchFamily="18" charset="0"/>
                          </a:rPr>
                          <m:t>𝟏</m:t>
                        </m:r>
                      </m:sub>
                    </m:sSub>
                    <m:r>
                      <a:rPr lang="en-PH" b="1" i="1">
                        <a:latin typeface="Cambria Math" panose="02040503050406030204" pitchFamily="18" charset="0"/>
                        <a:ea typeface="Cambria Math" panose="02040503050406030204" pitchFamily="18" charset="0"/>
                      </a:rPr>
                      <m:t> </m:t>
                    </m:r>
                    <m:r>
                      <a:rPr lang="en-PH" b="1" i="1">
                        <a:latin typeface="Cambria Math" panose="02040503050406030204" pitchFamily="18" charset="0"/>
                        <a:ea typeface="Cambria Math" panose="02040503050406030204" pitchFamily="18" charset="0"/>
                      </a:rPr>
                      <m:t>−</m:t>
                    </m:r>
                    <m:r>
                      <a:rPr lang="en-PH" b="1" i="1">
                        <a:latin typeface="Cambria Math" panose="02040503050406030204" pitchFamily="18" charset="0"/>
                        <a:ea typeface="Cambria Math" panose="02040503050406030204" pitchFamily="18" charset="0"/>
                      </a:rPr>
                      <m:t>𝜶</m:t>
                    </m:r>
                    <m:r>
                      <a:rPr lang="en-PH" b="1" i="1">
                        <a:latin typeface="Cambria Math" panose="02040503050406030204" pitchFamily="18" charset="0"/>
                        <a:ea typeface="Cambria Math" panose="02040503050406030204" pitchFamily="18" charset="0"/>
                      </a:rPr>
                      <m:t>[</m:t>
                    </m:r>
                    <m:f>
                      <m:fPr>
                        <m:ctrlPr>
                          <a:rPr lang="en-PH" b="1" i="1">
                            <a:latin typeface="Cambria Math" panose="02040503050406030204" pitchFamily="18" charset="0"/>
                          </a:rPr>
                        </m:ctrlPr>
                      </m:fPr>
                      <m:num>
                        <m:r>
                          <a:rPr lang="en-PH" b="1" i="1">
                            <a:latin typeface="Cambria Math" panose="02040503050406030204" pitchFamily="18" charset="0"/>
                          </a:rPr>
                          <m:t>𝟏</m:t>
                        </m:r>
                      </m:num>
                      <m:den>
                        <m:r>
                          <a:rPr lang="en-PH" b="1" i="1">
                            <a:latin typeface="Cambria Math" panose="02040503050406030204" pitchFamily="18" charset="0"/>
                          </a:rPr>
                          <m:t>𝒎</m:t>
                        </m:r>
                      </m:den>
                    </m:f>
                    <m:r>
                      <a:rPr lang="en-PH" b="1" i="1">
                        <a:latin typeface="Cambria Math" panose="02040503050406030204" pitchFamily="18" charset="0"/>
                      </a:rPr>
                      <m:t> </m:t>
                    </m:r>
                    <m:nary>
                      <m:naryPr>
                        <m:chr m:val="∑"/>
                        <m:ctrlPr>
                          <a:rPr lang="en-PH" b="1" i="1">
                            <a:latin typeface="Cambria Math" panose="02040503050406030204" pitchFamily="18" charset="0"/>
                          </a:rPr>
                        </m:ctrlPr>
                      </m:naryPr>
                      <m:sub>
                        <m:r>
                          <m:rPr>
                            <m:brk m:alnAt="23"/>
                          </m:rPr>
                          <a:rPr lang="en-PH" b="1" i="1">
                            <a:latin typeface="Cambria Math" panose="02040503050406030204" pitchFamily="18" charset="0"/>
                          </a:rPr>
                          <m:t>𝒊</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𝒎</m:t>
                        </m:r>
                      </m:sup>
                      <m:e>
                        <m:r>
                          <a:rPr lang="en-PH" b="1" i="1">
                            <a:latin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a:latin typeface="Cambria Math" panose="02040503050406030204" pitchFamily="18" charset="0"/>
                                  </a:rPr>
                                </m:ctrlPr>
                              </m:sSupPr>
                              <m:e>
                                <m:r>
                                  <a:rPr lang="en-PH" b="1" i="1" dirty="0">
                                    <a:latin typeface="Cambria Math" panose="02040503050406030204" pitchFamily="18" charset="0"/>
                                  </a:rPr>
                                  <m:t>𝒙</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r>
                          <a:rPr lang="en-PH" b="1" i="1" dirty="0">
                            <a:latin typeface="Cambria Math" panose="02040503050406030204" pitchFamily="18" charset="0"/>
                          </a:rPr>
                          <m:t>−</m:t>
                        </m:r>
                        <m:sSup>
                          <m:sSupPr>
                            <m:ctrlPr>
                              <a:rPr lang="en-PH" b="1" i="1" dirty="0">
                                <a:latin typeface="Cambria Math" panose="02040503050406030204" pitchFamily="18" charset="0"/>
                              </a:rPr>
                            </m:ctrlPr>
                          </m:sSupPr>
                          <m:e>
                            <m:r>
                              <a:rPr lang="en-PH" b="1" i="1" dirty="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r>
                          <a:rPr lang="en-PH" b="1" i="1">
                            <a:latin typeface="Cambria Math" panose="02040503050406030204" pitchFamily="18" charset="0"/>
                          </a:rPr>
                          <m:t>)</m:t>
                        </m:r>
                        <m:sSubSup>
                          <m:sSubSupPr>
                            <m:ctrlPr>
                              <a:rPr lang="en-PH" b="1" i="1">
                                <a:latin typeface="Cambria Math" panose="02040503050406030204" pitchFamily="18" charset="0"/>
                              </a:rPr>
                            </m:ctrlPr>
                          </m:sSubSupPr>
                          <m:e>
                            <m:r>
                              <a:rPr lang="en-PH" b="1" i="1">
                                <a:latin typeface="Cambria Math" panose="02040503050406030204" pitchFamily="18" charset="0"/>
                              </a:rPr>
                              <m:t>𝒙</m:t>
                            </m:r>
                          </m:e>
                          <m:sub>
                            <m:r>
                              <a:rPr lang="en-PH" b="1" i="1">
                                <a:latin typeface="Cambria Math" panose="02040503050406030204" pitchFamily="18" charset="0"/>
                              </a:rPr>
                              <m:t>𝟏</m:t>
                            </m:r>
                          </m:sub>
                          <m:sup>
                            <m:d>
                              <m:dPr>
                                <m:ctrlPr>
                                  <a:rPr lang="en-PH" b="1" i="1">
                                    <a:latin typeface="Cambria Math" panose="02040503050406030204" pitchFamily="18" charset="0"/>
                                  </a:rPr>
                                </m:ctrlPr>
                              </m:dPr>
                              <m:e>
                                <m:r>
                                  <a:rPr lang="en-PH" b="1" i="1">
                                    <a:latin typeface="Cambria Math" panose="02040503050406030204" pitchFamily="18" charset="0"/>
                                  </a:rPr>
                                  <m:t>𝒊</m:t>
                                </m:r>
                              </m:e>
                            </m:d>
                          </m:sup>
                        </m:sSubSup>
                      </m:e>
                    </m:nary>
                    <m:r>
                      <a:rPr lang="en-PH" b="1" i="1" smtClean="0">
                        <a:latin typeface="Cambria Math" panose="02040503050406030204" pitchFamily="18" charset="0"/>
                      </a:rPr>
                      <m:t>+</m:t>
                    </m:r>
                    <m:f>
                      <m:fPr>
                        <m:ctrlPr>
                          <a:rPr lang="en-PH" b="1" i="1" dirty="0" smtClean="0">
                            <a:latin typeface="Cambria Math" panose="02040503050406030204" pitchFamily="18" charset="0"/>
                            <a:ea typeface="Cambria Math" panose="02040503050406030204" pitchFamily="18" charset="0"/>
                          </a:rPr>
                        </m:ctrlPr>
                      </m:fPr>
                      <m:num>
                        <m:r>
                          <a:rPr lang="el-GR" b="1" i="1" dirty="0">
                            <a:latin typeface="Cambria Math" panose="02040503050406030204" pitchFamily="18" charset="0"/>
                            <a:ea typeface="Cambria Math" panose="02040503050406030204" pitchFamily="18" charset="0"/>
                          </a:rPr>
                          <m:t>𝝀</m:t>
                        </m:r>
                      </m:num>
                      <m:den>
                        <m:r>
                          <a:rPr lang="en-PH" b="1" i="1" dirty="0" smtClean="0">
                            <a:latin typeface="Cambria Math" panose="02040503050406030204" pitchFamily="18" charset="0"/>
                            <a:ea typeface="Cambria Math" panose="02040503050406030204" pitchFamily="18" charset="0"/>
                          </a:rPr>
                          <m:t>𝒎</m:t>
                        </m:r>
                      </m:den>
                    </m:f>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𝟏</m:t>
                        </m:r>
                      </m:sub>
                    </m:sSub>
                    <m:r>
                      <a:rPr lang="en-PH" b="1" i="1">
                        <a:latin typeface="Cambria Math" panose="02040503050406030204" pitchFamily="18" charset="0"/>
                        <a:ea typeface="Cambria Math" panose="02040503050406030204" pitchFamily="18" charset="0"/>
                      </a:rPr>
                      <m:t>]</m:t>
                    </m:r>
                  </m:oMath>
                </a14:m>
                <a:endParaRPr lang="en-PH" b="1" dirty="0"/>
              </a:p>
              <a:p>
                <a:pPr marL="0" indent="0">
                  <a:buNone/>
                </a:pPr>
                <a14:m>
                  <m:oMath xmlns:m="http://schemas.openxmlformats.org/officeDocument/2006/math">
                    <m:sSub>
                      <m:sSubPr>
                        <m:ctrlPr>
                          <a:rPr lang="en-PH" b="1" i="1" smtClean="0">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𝟐</m:t>
                        </m:r>
                      </m:sub>
                    </m:sSub>
                    <m:r>
                      <a:rPr lang="en-PH" b="1" i="1">
                        <a:latin typeface="Cambria Math" panose="02040503050406030204" pitchFamily="18" charset="0"/>
                        <a:ea typeface="Cambria Math" panose="02040503050406030204" pitchFamily="18" charset="0"/>
                      </a:rPr>
                      <m:t>:</m:t>
                    </m:r>
                    <m:r>
                      <a:rPr lang="en-PH" b="1" i="1" dirty="0">
                        <a:latin typeface="Cambria Math" panose="02040503050406030204" pitchFamily="18" charset="0"/>
                      </a:rPr>
                      <m:t>=</m:t>
                    </m:r>
                  </m:oMath>
                </a14:m>
                <a:r>
                  <a:rPr lang="en-PH" b="1" dirty="0"/>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𝟐</m:t>
                        </m:r>
                      </m:sub>
                    </m:sSub>
                    <m:r>
                      <a:rPr lang="en-PH" b="1" i="1">
                        <a:latin typeface="Cambria Math" panose="02040503050406030204" pitchFamily="18" charset="0"/>
                        <a:ea typeface="Cambria Math" panose="02040503050406030204" pitchFamily="18" charset="0"/>
                      </a:rPr>
                      <m:t> −</m:t>
                    </m:r>
                    <m:r>
                      <a:rPr lang="en-PH" b="1" i="1">
                        <a:latin typeface="Cambria Math" panose="02040503050406030204" pitchFamily="18" charset="0"/>
                        <a:ea typeface="Cambria Math" panose="02040503050406030204" pitchFamily="18" charset="0"/>
                      </a:rPr>
                      <m:t>𝜶</m:t>
                    </m:r>
                    <m:r>
                      <a:rPr lang="en-PH" b="1" i="1">
                        <a:latin typeface="Cambria Math" panose="02040503050406030204" pitchFamily="18" charset="0"/>
                        <a:ea typeface="Cambria Math" panose="02040503050406030204" pitchFamily="18" charset="0"/>
                      </a:rPr>
                      <m:t>[</m:t>
                    </m:r>
                    <m:f>
                      <m:fPr>
                        <m:ctrlPr>
                          <a:rPr lang="en-PH" b="1" i="1">
                            <a:latin typeface="Cambria Math" panose="02040503050406030204" pitchFamily="18" charset="0"/>
                          </a:rPr>
                        </m:ctrlPr>
                      </m:fPr>
                      <m:num>
                        <m:r>
                          <a:rPr lang="en-PH" b="1" i="1">
                            <a:latin typeface="Cambria Math" panose="02040503050406030204" pitchFamily="18" charset="0"/>
                          </a:rPr>
                          <m:t>𝟏</m:t>
                        </m:r>
                      </m:num>
                      <m:den>
                        <m:r>
                          <a:rPr lang="en-PH" b="1" i="1">
                            <a:latin typeface="Cambria Math" panose="02040503050406030204" pitchFamily="18" charset="0"/>
                          </a:rPr>
                          <m:t>𝒎</m:t>
                        </m:r>
                      </m:den>
                    </m:f>
                    <m:r>
                      <a:rPr lang="en-PH" b="1" i="1">
                        <a:latin typeface="Cambria Math" panose="02040503050406030204" pitchFamily="18" charset="0"/>
                      </a:rPr>
                      <m:t> </m:t>
                    </m:r>
                    <m:nary>
                      <m:naryPr>
                        <m:chr m:val="∑"/>
                        <m:ctrlPr>
                          <a:rPr lang="en-PH" b="1" i="1">
                            <a:latin typeface="Cambria Math" panose="02040503050406030204" pitchFamily="18" charset="0"/>
                          </a:rPr>
                        </m:ctrlPr>
                      </m:naryPr>
                      <m:sub>
                        <m:r>
                          <m:rPr>
                            <m:brk m:alnAt="23"/>
                          </m:rPr>
                          <a:rPr lang="en-PH" b="1" i="1">
                            <a:latin typeface="Cambria Math" panose="02040503050406030204" pitchFamily="18" charset="0"/>
                          </a:rPr>
                          <m:t>𝒊</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𝒎</m:t>
                        </m:r>
                      </m:sup>
                      <m:e>
                        <m:r>
                          <a:rPr lang="en-PH" b="1" i="1">
                            <a:latin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a:latin typeface="Cambria Math" panose="02040503050406030204" pitchFamily="18" charset="0"/>
                                  </a:rPr>
                                </m:ctrlPr>
                              </m:sSupPr>
                              <m:e>
                                <m:r>
                                  <a:rPr lang="en-PH" b="1" i="1" dirty="0">
                                    <a:latin typeface="Cambria Math" panose="02040503050406030204" pitchFamily="18" charset="0"/>
                                  </a:rPr>
                                  <m:t>𝒙</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r>
                          <a:rPr lang="en-PH" b="1" i="1" dirty="0">
                            <a:latin typeface="Cambria Math" panose="02040503050406030204" pitchFamily="18" charset="0"/>
                          </a:rPr>
                          <m:t>−</m:t>
                        </m:r>
                        <m:sSup>
                          <m:sSupPr>
                            <m:ctrlPr>
                              <a:rPr lang="en-PH" b="1" i="1" dirty="0">
                                <a:latin typeface="Cambria Math" panose="02040503050406030204" pitchFamily="18" charset="0"/>
                              </a:rPr>
                            </m:ctrlPr>
                          </m:sSupPr>
                          <m:e>
                            <m:r>
                              <a:rPr lang="en-PH" b="1" i="1" dirty="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r>
                          <a:rPr lang="en-PH" b="1" i="1">
                            <a:latin typeface="Cambria Math" panose="02040503050406030204" pitchFamily="18" charset="0"/>
                          </a:rPr>
                          <m:t>)</m:t>
                        </m:r>
                        <m:sSubSup>
                          <m:sSubSupPr>
                            <m:ctrlPr>
                              <a:rPr lang="en-PH" b="1" i="1">
                                <a:latin typeface="Cambria Math" panose="02040503050406030204" pitchFamily="18" charset="0"/>
                              </a:rPr>
                            </m:ctrlPr>
                          </m:sSubSupPr>
                          <m:e>
                            <m:r>
                              <a:rPr lang="en-PH" b="1" i="1">
                                <a:latin typeface="Cambria Math" panose="02040503050406030204" pitchFamily="18" charset="0"/>
                              </a:rPr>
                              <m:t>𝒙</m:t>
                            </m:r>
                          </m:e>
                          <m:sub>
                            <m:r>
                              <a:rPr lang="en-PH" b="1" i="1" smtClean="0">
                                <a:latin typeface="Cambria Math" panose="02040503050406030204" pitchFamily="18" charset="0"/>
                              </a:rPr>
                              <m:t>𝟐</m:t>
                            </m:r>
                          </m:sub>
                          <m:sup>
                            <m:d>
                              <m:dPr>
                                <m:ctrlPr>
                                  <a:rPr lang="en-PH" b="1" i="1">
                                    <a:latin typeface="Cambria Math" panose="02040503050406030204" pitchFamily="18" charset="0"/>
                                  </a:rPr>
                                </m:ctrlPr>
                              </m:dPr>
                              <m:e>
                                <m:r>
                                  <a:rPr lang="en-PH" b="1" i="1">
                                    <a:latin typeface="Cambria Math" panose="02040503050406030204" pitchFamily="18" charset="0"/>
                                  </a:rPr>
                                  <m:t>𝒊</m:t>
                                </m:r>
                              </m:e>
                            </m:d>
                          </m:sup>
                        </m:sSubSup>
                      </m:e>
                    </m:nary>
                    <m:r>
                      <a:rPr lang="en-PH" b="1" i="1" smtClean="0">
                        <a:latin typeface="Cambria Math" panose="02040503050406030204" pitchFamily="18" charset="0"/>
                      </a:rPr>
                      <m:t>+</m:t>
                    </m:r>
                    <m:f>
                      <m:fPr>
                        <m:ctrlPr>
                          <a:rPr lang="en-PH" b="1" i="1" dirty="0" smtClean="0">
                            <a:latin typeface="Cambria Math" panose="02040503050406030204" pitchFamily="18" charset="0"/>
                            <a:ea typeface="Cambria Math" panose="02040503050406030204" pitchFamily="18" charset="0"/>
                          </a:rPr>
                        </m:ctrlPr>
                      </m:fPr>
                      <m:num>
                        <m:r>
                          <a:rPr lang="el-GR" b="1" i="1" dirty="0">
                            <a:latin typeface="Cambria Math" panose="02040503050406030204" pitchFamily="18" charset="0"/>
                            <a:ea typeface="Cambria Math" panose="02040503050406030204" pitchFamily="18" charset="0"/>
                          </a:rPr>
                          <m:t>𝝀</m:t>
                        </m:r>
                      </m:num>
                      <m:den>
                        <m:r>
                          <a:rPr lang="en-PH" b="1" i="1" dirty="0" smtClean="0">
                            <a:latin typeface="Cambria Math" panose="02040503050406030204" pitchFamily="18" charset="0"/>
                            <a:ea typeface="Cambria Math" panose="02040503050406030204" pitchFamily="18" charset="0"/>
                          </a:rPr>
                          <m:t>𝒎</m:t>
                        </m:r>
                      </m:den>
                    </m:f>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𝟐</m:t>
                        </m:r>
                      </m:sub>
                    </m:sSub>
                    <m:r>
                      <a:rPr lang="en-PH" b="1" i="1">
                        <a:latin typeface="Cambria Math" panose="02040503050406030204" pitchFamily="18" charset="0"/>
                        <a:ea typeface="Cambria Math" panose="02040503050406030204" pitchFamily="18" charset="0"/>
                      </a:rPr>
                      <m:t>]</m:t>
                    </m:r>
                  </m:oMath>
                </a14:m>
                <a:endParaRPr lang="en-PH" b="1" dirty="0"/>
              </a:p>
              <a:p>
                <a:pPr marL="0" indent="0">
                  <a:buNone/>
                </a:pPr>
                <a:r>
                  <a:rPr lang="en-PH" b="1" dirty="0"/>
                  <a:t>…</a:t>
                </a:r>
              </a:p>
              <a:p>
                <a:pPr marL="0" indent="0">
                  <a:buNone/>
                </a:pPr>
                <a14:m>
                  <m:oMath xmlns:m="http://schemas.openxmlformats.org/officeDocument/2006/math">
                    <m:sSub>
                      <m:sSubPr>
                        <m:ctrlPr>
                          <a:rPr lang="en-PH" b="1" i="1" smtClean="0">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𝒋</m:t>
                        </m:r>
                      </m:sub>
                    </m:sSub>
                    <m:r>
                      <a:rPr lang="en-PH" b="1" i="1">
                        <a:latin typeface="Cambria Math" panose="02040503050406030204" pitchFamily="18" charset="0"/>
                        <a:ea typeface="Cambria Math" panose="02040503050406030204" pitchFamily="18" charset="0"/>
                      </a:rPr>
                      <m:t>:</m:t>
                    </m:r>
                    <m:r>
                      <a:rPr lang="en-PH" b="1" i="1" dirty="0">
                        <a:latin typeface="Cambria Math" panose="02040503050406030204" pitchFamily="18" charset="0"/>
                      </a:rPr>
                      <m:t>=</m:t>
                    </m:r>
                  </m:oMath>
                </a14:m>
                <a:r>
                  <a:rPr lang="en-PH" b="1" dirty="0"/>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𝒋</m:t>
                        </m:r>
                      </m:sub>
                    </m:sSub>
                    <m:r>
                      <a:rPr lang="en-PH" b="1" i="1">
                        <a:latin typeface="Cambria Math" panose="02040503050406030204" pitchFamily="18" charset="0"/>
                        <a:ea typeface="Cambria Math" panose="02040503050406030204" pitchFamily="18" charset="0"/>
                      </a:rPr>
                      <m:t> −</m:t>
                    </m:r>
                    <m:r>
                      <a:rPr lang="en-PH" b="1" i="1">
                        <a:latin typeface="Cambria Math" panose="02040503050406030204" pitchFamily="18" charset="0"/>
                        <a:ea typeface="Cambria Math" panose="02040503050406030204" pitchFamily="18" charset="0"/>
                      </a:rPr>
                      <m:t>𝜶</m:t>
                    </m:r>
                    <m:r>
                      <a:rPr lang="en-PH" b="1" i="1">
                        <a:latin typeface="Cambria Math" panose="02040503050406030204" pitchFamily="18" charset="0"/>
                        <a:ea typeface="Cambria Math" panose="02040503050406030204" pitchFamily="18" charset="0"/>
                      </a:rPr>
                      <m:t>[</m:t>
                    </m:r>
                    <m:f>
                      <m:fPr>
                        <m:ctrlPr>
                          <a:rPr lang="en-PH" b="1" i="1">
                            <a:latin typeface="Cambria Math" panose="02040503050406030204" pitchFamily="18" charset="0"/>
                          </a:rPr>
                        </m:ctrlPr>
                      </m:fPr>
                      <m:num>
                        <m:r>
                          <a:rPr lang="en-PH" b="1" i="1">
                            <a:latin typeface="Cambria Math" panose="02040503050406030204" pitchFamily="18" charset="0"/>
                          </a:rPr>
                          <m:t>𝟏</m:t>
                        </m:r>
                      </m:num>
                      <m:den>
                        <m:r>
                          <a:rPr lang="en-PH" b="1" i="1">
                            <a:latin typeface="Cambria Math" panose="02040503050406030204" pitchFamily="18" charset="0"/>
                          </a:rPr>
                          <m:t>𝒎</m:t>
                        </m:r>
                      </m:den>
                    </m:f>
                    <m:r>
                      <a:rPr lang="en-PH" b="1" i="1">
                        <a:latin typeface="Cambria Math" panose="02040503050406030204" pitchFamily="18" charset="0"/>
                      </a:rPr>
                      <m:t> </m:t>
                    </m:r>
                    <m:nary>
                      <m:naryPr>
                        <m:chr m:val="∑"/>
                        <m:ctrlPr>
                          <a:rPr lang="en-PH" b="1" i="1">
                            <a:latin typeface="Cambria Math" panose="02040503050406030204" pitchFamily="18" charset="0"/>
                          </a:rPr>
                        </m:ctrlPr>
                      </m:naryPr>
                      <m:sub>
                        <m:r>
                          <m:rPr>
                            <m:brk m:alnAt="23"/>
                          </m:rPr>
                          <a:rPr lang="en-PH" b="1" i="1">
                            <a:latin typeface="Cambria Math" panose="02040503050406030204" pitchFamily="18" charset="0"/>
                          </a:rPr>
                          <m:t>𝒊</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𝒎</m:t>
                        </m:r>
                      </m:sup>
                      <m:e>
                        <m:r>
                          <a:rPr lang="en-PH" b="1" i="1">
                            <a:latin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a:latin typeface="Cambria Math" panose="02040503050406030204" pitchFamily="18" charset="0"/>
                                  </a:rPr>
                                </m:ctrlPr>
                              </m:sSupPr>
                              <m:e>
                                <m:r>
                                  <a:rPr lang="en-PH" b="1" i="1" dirty="0">
                                    <a:latin typeface="Cambria Math" panose="02040503050406030204" pitchFamily="18" charset="0"/>
                                  </a:rPr>
                                  <m:t>𝒙</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r>
                          <a:rPr lang="en-PH" b="1" i="1" dirty="0">
                            <a:latin typeface="Cambria Math" panose="02040503050406030204" pitchFamily="18" charset="0"/>
                          </a:rPr>
                          <m:t>−</m:t>
                        </m:r>
                        <m:sSup>
                          <m:sSupPr>
                            <m:ctrlPr>
                              <a:rPr lang="en-PH" b="1" i="1" dirty="0">
                                <a:latin typeface="Cambria Math" panose="02040503050406030204" pitchFamily="18" charset="0"/>
                              </a:rPr>
                            </m:ctrlPr>
                          </m:sSupPr>
                          <m:e>
                            <m:r>
                              <a:rPr lang="en-PH" b="1" i="1" dirty="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r>
                          <a:rPr lang="en-PH" b="1" i="1">
                            <a:latin typeface="Cambria Math" panose="02040503050406030204" pitchFamily="18" charset="0"/>
                          </a:rPr>
                          <m:t>)</m:t>
                        </m:r>
                        <m:sSubSup>
                          <m:sSubSupPr>
                            <m:ctrlPr>
                              <a:rPr lang="en-PH" b="1" i="1">
                                <a:latin typeface="Cambria Math" panose="02040503050406030204" pitchFamily="18" charset="0"/>
                              </a:rPr>
                            </m:ctrlPr>
                          </m:sSubSupPr>
                          <m:e>
                            <m:r>
                              <a:rPr lang="en-PH" b="1" i="1">
                                <a:latin typeface="Cambria Math" panose="02040503050406030204" pitchFamily="18" charset="0"/>
                              </a:rPr>
                              <m:t>𝒙</m:t>
                            </m:r>
                          </m:e>
                          <m:sub>
                            <m:r>
                              <a:rPr lang="en-PH" b="1" i="1" smtClean="0">
                                <a:latin typeface="Cambria Math" panose="02040503050406030204" pitchFamily="18" charset="0"/>
                              </a:rPr>
                              <m:t>𝒋</m:t>
                            </m:r>
                          </m:sub>
                          <m:sup>
                            <m:d>
                              <m:dPr>
                                <m:ctrlPr>
                                  <a:rPr lang="en-PH" b="1" i="1">
                                    <a:latin typeface="Cambria Math" panose="02040503050406030204" pitchFamily="18" charset="0"/>
                                  </a:rPr>
                                </m:ctrlPr>
                              </m:dPr>
                              <m:e>
                                <m:r>
                                  <a:rPr lang="en-PH" b="1" i="1">
                                    <a:latin typeface="Cambria Math" panose="02040503050406030204" pitchFamily="18" charset="0"/>
                                  </a:rPr>
                                  <m:t>𝒊</m:t>
                                </m:r>
                              </m:e>
                            </m:d>
                          </m:sup>
                        </m:sSubSup>
                      </m:e>
                    </m:nary>
                    <m:r>
                      <a:rPr lang="en-PH" b="1" i="1" smtClean="0">
                        <a:latin typeface="Cambria Math" panose="02040503050406030204" pitchFamily="18" charset="0"/>
                      </a:rPr>
                      <m:t>+</m:t>
                    </m:r>
                    <m:f>
                      <m:fPr>
                        <m:ctrlPr>
                          <a:rPr lang="en-PH" b="1" i="1" dirty="0" smtClean="0">
                            <a:latin typeface="Cambria Math" panose="02040503050406030204" pitchFamily="18" charset="0"/>
                            <a:ea typeface="Cambria Math" panose="02040503050406030204" pitchFamily="18" charset="0"/>
                          </a:rPr>
                        </m:ctrlPr>
                      </m:fPr>
                      <m:num>
                        <m:r>
                          <a:rPr lang="el-GR" b="1" i="1" dirty="0">
                            <a:latin typeface="Cambria Math" panose="02040503050406030204" pitchFamily="18" charset="0"/>
                            <a:ea typeface="Cambria Math" panose="02040503050406030204" pitchFamily="18" charset="0"/>
                          </a:rPr>
                          <m:t>𝝀</m:t>
                        </m:r>
                      </m:num>
                      <m:den>
                        <m:r>
                          <a:rPr lang="en-PH" b="1" i="1" dirty="0" smtClean="0">
                            <a:latin typeface="Cambria Math" panose="02040503050406030204" pitchFamily="18" charset="0"/>
                            <a:ea typeface="Cambria Math" panose="02040503050406030204" pitchFamily="18" charset="0"/>
                          </a:rPr>
                          <m:t>𝒎</m:t>
                        </m:r>
                      </m:den>
                    </m:f>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𝒋</m:t>
                        </m:r>
                      </m:sub>
                    </m:sSub>
                    <m:r>
                      <a:rPr lang="en-PH" b="1" i="1">
                        <a:latin typeface="Cambria Math" panose="02040503050406030204" pitchFamily="18" charset="0"/>
                        <a:ea typeface="Cambria Math" panose="02040503050406030204" pitchFamily="18" charset="0"/>
                      </a:rPr>
                      <m:t>]</m:t>
                    </m:r>
                  </m:oMath>
                </a14:m>
                <a:endParaRPr lang="en-PH" b="1" dirty="0"/>
              </a:p>
              <a:p>
                <a:pPr marL="0" indent="0">
                  <a:buNone/>
                </a:pPr>
                <a:endParaRPr lang="en-PH" b="1" dirty="0"/>
              </a:p>
              <a:p>
                <a:pPr marL="0" indent="0">
                  <a:buNone/>
                </a:pPr>
                <a:endParaRPr lang="en-PH" b="1" dirty="0"/>
              </a:p>
              <a:p>
                <a:pPr marL="0" indent="0">
                  <a:buNone/>
                </a:pPr>
                <a:endParaRPr lang="en-PH" dirty="0"/>
              </a:p>
              <a:p>
                <a:pPr marL="0" indent="0">
                  <a:buNone/>
                </a:pPr>
                <a:endParaRPr lang="en-PH" dirty="0"/>
              </a:p>
            </p:txBody>
          </p:sp>
        </mc:Choice>
        <mc:Fallback>
          <p:sp>
            <p:nvSpPr>
              <p:cNvPr id="3" name="Content Placeholder 2">
                <a:extLst>
                  <a:ext uri="{FF2B5EF4-FFF2-40B4-BE49-F238E27FC236}">
                    <a16:creationId xmlns:a16="http://schemas.microsoft.com/office/drawing/2014/main" id="{2D77AFB0-E764-D1B2-0410-67EF85EF982E}"/>
                  </a:ext>
                </a:extLst>
              </p:cNvPr>
              <p:cNvSpPr>
                <a:spLocks noGrp="1" noRot="1" noChangeAspect="1" noMove="1" noResize="1" noEditPoints="1" noAdjustHandles="1" noChangeArrowheads="1" noChangeShapeType="1" noTextEdit="1"/>
              </p:cNvSpPr>
              <p:nvPr>
                <p:ph idx="1"/>
              </p:nvPr>
            </p:nvSpPr>
            <p:spPr>
              <a:xfrm>
                <a:off x="1371600" y="1950098"/>
                <a:ext cx="9890449" cy="4665306"/>
              </a:xfrm>
              <a:blipFill>
                <a:blip r:embed="rId2"/>
                <a:stretch>
                  <a:fillRect l="-617"/>
                </a:stretch>
              </a:blipFill>
            </p:spPr>
            <p:txBody>
              <a:bodyPr/>
              <a:lstStyle/>
              <a:p>
                <a:r>
                  <a:rPr lang="en-PH">
                    <a:noFill/>
                  </a:rPr>
                  <a:t> </a:t>
                </a:r>
              </a:p>
            </p:txBody>
          </p:sp>
        </mc:Fallback>
      </mc:AlternateContent>
    </p:spTree>
    <p:extLst>
      <p:ext uri="{BB962C8B-B14F-4D97-AF65-F5344CB8AC3E}">
        <p14:creationId xmlns:p14="http://schemas.microsoft.com/office/powerpoint/2010/main" val="23440259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D5FCD-6257-B1E3-EE9F-DFBBA07E97E3}"/>
              </a:ext>
            </a:extLst>
          </p:cNvPr>
          <p:cNvSpPr>
            <a:spLocks noGrp="1"/>
          </p:cNvSpPr>
          <p:nvPr>
            <p:ph type="ctrTitle"/>
          </p:nvPr>
        </p:nvSpPr>
        <p:spPr/>
        <p:txBody>
          <a:bodyPr/>
          <a:lstStyle/>
          <a:p>
            <a:r>
              <a:rPr lang="en-PH" dirty="0" err="1"/>
              <a:t>LAsso</a:t>
            </a:r>
            <a:r>
              <a:rPr lang="en-PH" dirty="0"/>
              <a:t> Regression</a:t>
            </a:r>
          </a:p>
        </p:txBody>
      </p:sp>
      <p:sp>
        <p:nvSpPr>
          <p:cNvPr id="3" name="Subtitle 2">
            <a:extLst>
              <a:ext uri="{FF2B5EF4-FFF2-40B4-BE49-F238E27FC236}">
                <a16:creationId xmlns:a16="http://schemas.microsoft.com/office/drawing/2014/main" id="{9EC7CC3F-123C-CB9F-A988-7E098C37A98E}"/>
              </a:ext>
            </a:extLst>
          </p:cNvPr>
          <p:cNvSpPr>
            <a:spLocks noGrp="1"/>
          </p:cNvSpPr>
          <p:nvPr>
            <p:ph type="subTitle" idx="1"/>
          </p:nvPr>
        </p:nvSpPr>
        <p:spPr/>
        <p:txBody>
          <a:bodyPr/>
          <a:lstStyle/>
          <a:p>
            <a:r>
              <a:rPr lang="en-PH" dirty="0"/>
              <a:t>L1 regularization</a:t>
            </a:r>
          </a:p>
        </p:txBody>
      </p:sp>
    </p:spTree>
    <p:extLst>
      <p:ext uri="{BB962C8B-B14F-4D97-AF65-F5344CB8AC3E}">
        <p14:creationId xmlns:p14="http://schemas.microsoft.com/office/powerpoint/2010/main" val="7917713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916E8-8563-6518-944D-C6635477DB9B}"/>
              </a:ext>
            </a:extLst>
          </p:cNvPr>
          <p:cNvSpPr>
            <a:spLocks noGrp="1"/>
          </p:cNvSpPr>
          <p:nvPr>
            <p:ph type="title"/>
          </p:nvPr>
        </p:nvSpPr>
        <p:spPr/>
        <p:txBody>
          <a:bodyPr/>
          <a:lstStyle/>
          <a:p>
            <a:r>
              <a:rPr lang="en-PH" dirty="0"/>
              <a:t>What makes LASSO special?</a:t>
            </a:r>
          </a:p>
        </p:txBody>
      </p:sp>
      <p:sp>
        <p:nvSpPr>
          <p:cNvPr id="3" name="Content Placeholder 2">
            <a:extLst>
              <a:ext uri="{FF2B5EF4-FFF2-40B4-BE49-F238E27FC236}">
                <a16:creationId xmlns:a16="http://schemas.microsoft.com/office/drawing/2014/main" id="{BAB6561D-53DD-3270-FCF0-39ACFC816370}"/>
              </a:ext>
            </a:extLst>
          </p:cNvPr>
          <p:cNvSpPr>
            <a:spLocks noGrp="1"/>
          </p:cNvSpPr>
          <p:nvPr>
            <p:ph idx="1"/>
          </p:nvPr>
        </p:nvSpPr>
        <p:spPr/>
        <p:txBody>
          <a:bodyPr/>
          <a:lstStyle/>
          <a:p>
            <a:r>
              <a:rPr lang="en-PH" dirty="0"/>
              <a:t>LASSO means Least Absolute Shrinkage and Selection Operator.</a:t>
            </a:r>
          </a:p>
          <a:p>
            <a:r>
              <a:rPr lang="en-US" dirty="0"/>
              <a:t>LASSO can be used for feature selection by shrinking the coefficients of variables that are deemed useless or insignificant to zero.</a:t>
            </a:r>
          </a:p>
          <a:p>
            <a:r>
              <a:rPr lang="en-US" dirty="0"/>
              <a:t>As a result, LASSO can aid in the improvement of a linear regression model's performance in terms of the Adjusted R2 score metric. It can also improve model prediction speed because there are fewer variables to consider during computation once the term/s in the linear regression model with a zero coefficient are removed.</a:t>
            </a:r>
            <a:endParaRPr lang="en-PH" dirty="0"/>
          </a:p>
        </p:txBody>
      </p:sp>
    </p:spTree>
    <p:extLst>
      <p:ext uri="{BB962C8B-B14F-4D97-AF65-F5344CB8AC3E}">
        <p14:creationId xmlns:p14="http://schemas.microsoft.com/office/powerpoint/2010/main" val="31982179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371600" y="685800"/>
            <a:ext cx="9601200" cy="1264298"/>
          </a:xfrm>
        </p:spPr>
        <p:txBody>
          <a:bodyPr>
            <a:normAutofit/>
          </a:bodyPr>
          <a:lstStyle/>
          <a:p>
            <a:r>
              <a:rPr lang="en-PH" dirty="0"/>
              <a:t>Cost Function of Lasso Regression: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a:xfrm>
                <a:off x="1371600" y="1950098"/>
                <a:ext cx="9890449" cy="4665306"/>
              </a:xfrm>
            </p:spPr>
            <p:txBody>
              <a:bodyPr>
                <a:normAutofit fontScale="92500" lnSpcReduction="20000"/>
              </a:bodyPr>
              <a:lstStyle/>
              <a:p>
                <a:r>
                  <a:rPr lang="en-PH" dirty="0"/>
                  <a:t>Ridge Regression Cost Function: </a:t>
                </a:r>
                <a14:m>
                  <m:oMath xmlns:m="http://schemas.openxmlformats.org/officeDocument/2006/math">
                    <m:r>
                      <a:rPr lang="en-PH" b="1" i="0" dirty="0" smtClean="0">
                        <a:latin typeface="Cambria Math" panose="02040503050406030204" pitchFamily="18" charset="0"/>
                      </a:rPr>
                      <m:t>𝐉</m:t>
                    </m:r>
                    <m:r>
                      <a:rPr lang="en-PH" b="1" i="1" dirty="0" smtClean="0">
                        <a:latin typeface="Cambria Math" panose="02040503050406030204" pitchFamily="18" charset="0"/>
                      </a:rPr>
                      <m:t>(</m:t>
                    </m:r>
                    <m:r>
                      <a:rPr lang="en-PH" b="1" i="1">
                        <a:latin typeface="Cambria Math" panose="02040503050406030204" pitchFamily="18" charset="0"/>
                        <a:ea typeface="Cambria Math" panose="02040503050406030204" pitchFamily="18" charset="0"/>
                      </a:rPr>
                      <m:t>𝜽</m:t>
                    </m:r>
                    <m:r>
                      <a:rPr lang="en-PH" b="1" i="1" dirty="0" smtClean="0">
                        <a:latin typeface="Cambria Math" panose="02040503050406030204" pitchFamily="18" charset="0"/>
                      </a:rPr>
                      <m:t>)=</m:t>
                    </m:r>
                  </m:oMath>
                </a14:m>
                <a:r>
                  <a:rPr lang="en-PH" b="1" dirty="0"/>
                  <a:t> </a:t>
                </a:r>
                <a14:m>
                  <m:oMath xmlns:m="http://schemas.openxmlformats.org/officeDocument/2006/math">
                    <m:f>
                      <m:fPr>
                        <m:ctrlPr>
                          <a:rPr lang="en-PH" b="1" i="1">
                            <a:latin typeface="Cambria Math" panose="02040503050406030204" pitchFamily="18" charset="0"/>
                          </a:rPr>
                        </m:ctrlPr>
                      </m:fPr>
                      <m:num>
                        <m:r>
                          <a:rPr lang="en-PH" b="1" i="1" smtClean="0">
                            <a:latin typeface="Cambria Math" panose="02040503050406030204" pitchFamily="18" charset="0"/>
                          </a:rPr>
                          <m:t>𝟏</m:t>
                        </m:r>
                      </m:num>
                      <m:den>
                        <m:r>
                          <a:rPr lang="en-PH" b="1" i="1" smtClean="0">
                            <a:latin typeface="Cambria Math" panose="02040503050406030204" pitchFamily="18" charset="0"/>
                          </a:rPr>
                          <m:t>𝟐</m:t>
                        </m:r>
                        <m:r>
                          <a:rPr lang="en-PH" b="1" i="1" smtClean="0">
                            <a:latin typeface="Cambria Math" panose="02040503050406030204" pitchFamily="18" charset="0"/>
                          </a:rPr>
                          <m:t>𝒎</m:t>
                        </m:r>
                      </m:den>
                    </m:f>
                    <m:r>
                      <a:rPr lang="en-PH" b="1" i="1" smtClean="0">
                        <a:latin typeface="Cambria Math" panose="02040503050406030204" pitchFamily="18" charset="0"/>
                      </a:rPr>
                      <m:t>[</m:t>
                    </m:r>
                    <m:nary>
                      <m:naryPr>
                        <m:chr m:val="∑"/>
                        <m:ctrlPr>
                          <a:rPr lang="en-PH" b="1" i="1">
                            <a:latin typeface="Cambria Math" panose="02040503050406030204" pitchFamily="18" charset="0"/>
                          </a:rPr>
                        </m:ctrlPr>
                      </m:naryPr>
                      <m:sub>
                        <m:r>
                          <m:rPr>
                            <m:brk m:alnAt="23"/>
                          </m:rPr>
                          <a:rPr lang="en-PH" b="1" i="1">
                            <a:latin typeface="Cambria Math" panose="02040503050406030204" pitchFamily="18" charset="0"/>
                          </a:rPr>
                          <m:t>𝒊</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𝒎</m:t>
                        </m:r>
                      </m:sup>
                      <m:e>
                        <m:sSup>
                          <m:sSupPr>
                            <m:ctrlPr>
                              <a:rPr lang="en-PH" b="1" i="1">
                                <a:latin typeface="Cambria Math" panose="02040503050406030204" pitchFamily="18" charset="0"/>
                              </a:rPr>
                            </m:ctrlPr>
                          </m:sSupPr>
                          <m:e>
                            <m:r>
                              <a:rPr lang="en-PH" b="1" i="1">
                                <a:latin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a:latin typeface="Cambria Math" panose="02040503050406030204" pitchFamily="18" charset="0"/>
                                      </a:rPr>
                                    </m:ctrlPr>
                                  </m:sSupPr>
                                  <m:e>
                                    <m:r>
                                      <a:rPr lang="en-PH" b="1" i="1" dirty="0">
                                        <a:latin typeface="Cambria Math" panose="02040503050406030204" pitchFamily="18" charset="0"/>
                                      </a:rPr>
                                      <m:t>𝒙</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r>
                              <a:rPr lang="en-PH" b="1" i="1" dirty="0">
                                <a:latin typeface="Cambria Math" panose="02040503050406030204" pitchFamily="18" charset="0"/>
                              </a:rPr>
                              <m:t>−</m:t>
                            </m:r>
                            <m:sSup>
                              <m:sSupPr>
                                <m:ctrlPr>
                                  <a:rPr lang="en-PH" b="1" i="1" dirty="0">
                                    <a:latin typeface="Cambria Math" panose="02040503050406030204" pitchFamily="18" charset="0"/>
                                  </a:rPr>
                                </m:ctrlPr>
                              </m:sSupPr>
                              <m:e>
                                <m:r>
                                  <a:rPr lang="en-PH" b="1" i="1" dirty="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r>
                              <a:rPr lang="en-PH" b="1" i="1">
                                <a:latin typeface="Cambria Math" panose="02040503050406030204" pitchFamily="18" charset="0"/>
                              </a:rPr>
                              <m:t>)</m:t>
                            </m:r>
                          </m:e>
                          <m:sup>
                            <m:r>
                              <a:rPr lang="en-PH" b="1" i="1">
                                <a:latin typeface="Cambria Math" panose="02040503050406030204" pitchFamily="18" charset="0"/>
                              </a:rPr>
                              <m:t>𝟐</m:t>
                            </m:r>
                          </m:sup>
                        </m:sSup>
                        <m:r>
                          <a:rPr lang="en-PH" b="1" i="1">
                            <a:latin typeface="Cambria Math" panose="02040503050406030204" pitchFamily="18" charset="0"/>
                          </a:rPr>
                          <m:t> </m:t>
                        </m:r>
                      </m:e>
                    </m:nary>
                    <m:r>
                      <m:rPr>
                        <m:nor/>
                      </m:rPr>
                      <a:rPr lang="en-PH" b="1" i="0" smtClean="0">
                        <a:latin typeface="Cambria Math" panose="02040503050406030204" pitchFamily="18" charset="0"/>
                      </a:rPr>
                      <m:t>+</m:t>
                    </m:r>
                    <m:r>
                      <m:rPr>
                        <m:nor/>
                      </m:rPr>
                      <a:rPr lang="en-PH" b="1" dirty="0"/>
                      <m:t> </m:t>
                    </m:r>
                    <m:r>
                      <a:rPr lang="el-GR" b="1" i="1" dirty="0" smtClean="0">
                        <a:latin typeface="Cambria Math" panose="02040503050406030204" pitchFamily="18" charset="0"/>
                        <a:ea typeface="Cambria Math" panose="02040503050406030204" pitchFamily="18" charset="0"/>
                      </a:rPr>
                      <m:t>𝝀</m:t>
                    </m:r>
                    <m:nary>
                      <m:naryPr>
                        <m:chr m:val="∑"/>
                        <m:ctrlPr>
                          <a:rPr lang="en-PH" b="1" i="1">
                            <a:latin typeface="Cambria Math" panose="02040503050406030204" pitchFamily="18" charset="0"/>
                          </a:rPr>
                        </m:ctrlPr>
                      </m:naryPr>
                      <m:sub>
                        <m:r>
                          <a:rPr lang="en-PH" b="1" i="1">
                            <a:latin typeface="Cambria Math" panose="02040503050406030204" pitchFamily="18" charset="0"/>
                          </a:rPr>
                          <m:t>𝒋</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𝒏</m:t>
                        </m:r>
                      </m:sup>
                      <m:e>
                        <m:r>
                          <a:rPr lang="en-PH" b="1" i="1" smtClean="0">
                            <a:latin typeface="Cambria Math" panose="02040503050406030204" pitchFamily="18" charset="0"/>
                          </a:rPr>
                          <m:t>|</m:t>
                        </m:r>
                        <m:r>
                          <a:rPr lang="en-PH" b="1" i="1">
                            <a:latin typeface="Cambria Math" panose="02040503050406030204" pitchFamily="18" charset="0"/>
                            <a:ea typeface="Cambria Math" panose="02040503050406030204" pitchFamily="18" charset="0"/>
                          </a:rPr>
                          <m:t>𝜽</m:t>
                        </m:r>
                        <m:r>
                          <a:rPr lang="en-PH" b="1" i="1" smtClean="0">
                            <a:latin typeface="Cambria Math" panose="02040503050406030204" pitchFamily="18" charset="0"/>
                          </a:rPr>
                          <m:t>|</m:t>
                        </m:r>
                        <m:r>
                          <a:rPr lang="en-PH" b="1" i="1">
                            <a:latin typeface="Cambria Math" panose="02040503050406030204" pitchFamily="18" charset="0"/>
                          </a:rPr>
                          <m:t> </m:t>
                        </m:r>
                      </m:e>
                    </m:nary>
                    <m:r>
                      <a:rPr lang="en-PH" b="1" i="1" smtClean="0">
                        <a:latin typeface="Cambria Math" panose="02040503050406030204" pitchFamily="18" charset="0"/>
                      </a:rPr>
                      <m:t>]</m:t>
                    </m:r>
                  </m:oMath>
                </a14:m>
                <a:endParaRPr lang="en-PH" b="1" dirty="0"/>
              </a:p>
              <a:p>
                <a:pPr marL="0" indent="0">
                  <a:buNone/>
                </a:pPr>
                <a:r>
                  <a:rPr lang="en-PH" dirty="0"/>
                  <a:t>Where:</a:t>
                </a:r>
              </a:p>
              <a:p>
                <a:pPr marL="0" indent="0">
                  <a:buNone/>
                </a:pPr>
                <a:r>
                  <a:rPr lang="en-PH" dirty="0"/>
                  <a:t>	</a:t>
                </a:r>
                <a:r>
                  <a:rPr lang="en-PH" b="0" dirty="0"/>
                  <a:t> </a:t>
                </a:r>
                <a14:m>
                  <m:oMath xmlns:m="http://schemas.openxmlformats.org/officeDocument/2006/math">
                    <m:r>
                      <a:rPr lang="en-PH" b="1" i="0" dirty="0" smtClean="0">
                        <a:latin typeface="Cambria Math" panose="02040503050406030204" pitchFamily="18" charset="0"/>
                      </a:rPr>
                      <m:t>𝐉</m:t>
                    </m:r>
                    <m:d>
                      <m:dPr>
                        <m:ctrlPr>
                          <a:rPr lang="en-PH" b="1" i="1" dirty="0" smtClean="0">
                            <a:latin typeface="Cambria Math" panose="02040503050406030204" pitchFamily="18" charset="0"/>
                          </a:rPr>
                        </m:ctrlPr>
                      </m:dPr>
                      <m:e>
                        <m:r>
                          <a:rPr lang="en-PH" b="1" i="1">
                            <a:latin typeface="Cambria Math" panose="02040503050406030204" pitchFamily="18" charset="0"/>
                            <a:ea typeface="Cambria Math" panose="02040503050406030204" pitchFamily="18" charset="0"/>
                          </a:rPr>
                          <m:t>𝜽</m:t>
                        </m:r>
                      </m:e>
                    </m:d>
                  </m:oMath>
                </a14:m>
                <a:r>
                  <a:rPr lang="en-PH" b="1" dirty="0"/>
                  <a:t> </a:t>
                </a:r>
                <a:r>
                  <a:rPr lang="en-PH" dirty="0"/>
                  <a:t>= Cost function (The function that we will be trying to minimize in order to get 		the optimal weights/coefficients of our linear model).</a:t>
                </a:r>
              </a:p>
              <a:p>
                <a:pPr marL="0" indent="0">
                  <a:buNone/>
                </a:pPr>
                <a:r>
                  <a:rPr lang="en-PH" dirty="0"/>
                  <a:t>	</a:t>
                </a:r>
                <a:r>
                  <a:rPr lang="en-PH" b="1" dirty="0"/>
                  <a:t>m</a:t>
                </a:r>
                <a:r>
                  <a:rPr lang="en-PH" dirty="0"/>
                  <a:t> = Total training samples</a:t>
                </a:r>
              </a:p>
              <a:p>
                <a:pPr marL="0" indent="0">
                  <a:buNone/>
                </a:pPr>
                <a:r>
                  <a:rPr lang="en-PH" dirty="0"/>
                  <a:t>	</a:t>
                </a:r>
                <a:r>
                  <a:rPr lang="en-PH" b="1" dirty="0" err="1"/>
                  <a:t>i</a:t>
                </a:r>
                <a:r>
                  <a:rPr lang="en-PH" dirty="0"/>
                  <a:t> = training sample index</a:t>
                </a:r>
              </a:p>
              <a:p>
                <a:pPr marL="0" indent="0">
                  <a:buNone/>
                </a:pPr>
                <a:r>
                  <a:rPr lang="en-PH" dirty="0"/>
                  <a:t>	</a:t>
                </a:r>
                <a:r>
                  <a:rPr lang="en-PH" dirty="0">
                    <a:ea typeface="Cambria Math" panose="02040503050406030204" pitchFamily="18" charset="0"/>
                  </a:rPr>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smtClean="0">
                                <a:latin typeface="Cambria Math" panose="02040503050406030204" pitchFamily="18" charset="0"/>
                              </a:rPr>
                            </m:ctrlPr>
                          </m:sSupPr>
                          <m:e>
                            <m:r>
                              <a:rPr lang="en-PH" b="1" i="1" dirty="0" smtClean="0">
                                <a:latin typeface="Cambria Math" panose="02040503050406030204" pitchFamily="18" charset="0"/>
                              </a:rPr>
                              <m:t>𝒙</m:t>
                            </m:r>
                          </m:e>
                          <m:sup>
                            <m:d>
                              <m:dPr>
                                <m:ctrlPr>
                                  <a:rPr lang="en-PH" b="1" i="1" dirty="0" smtClean="0">
                                    <a:latin typeface="Cambria Math" panose="02040503050406030204" pitchFamily="18" charset="0"/>
                                  </a:rPr>
                                </m:ctrlPr>
                              </m:dPr>
                              <m:e>
                                <m:r>
                                  <a:rPr lang="en-PH" b="1" i="1" dirty="0" smtClean="0">
                                    <a:latin typeface="Cambria Math" panose="02040503050406030204" pitchFamily="18" charset="0"/>
                                  </a:rPr>
                                  <m:t>𝒊</m:t>
                                </m:r>
                              </m:e>
                            </m:d>
                          </m:sup>
                        </m:sSup>
                      </m:e>
                    </m:d>
                  </m:oMath>
                </a14:m>
                <a:r>
                  <a:rPr lang="en-PH" dirty="0"/>
                  <a:t> = y prediction of a training sample at index </a:t>
                </a:r>
                <a:r>
                  <a:rPr lang="en-PH" dirty="0" err="1"/>
                  <a:t>i</a:t>
                </a:r>
                <a:endParaRPr lang="en-PH" dirty="0"/>
              </a:p>
              <a:p>
                <a:pPr marL="0" indent="0">
                  <a:buNone/>
                </a:pPr>
                <a:r>
                  <a:rPr lang="en-PH" dirty="0"/>
                  <a:t>	 </a:t>
                </a:r>
                <a14:m>
                  <m:oMath xmlns:m="http://schemas.openxmlformats.org/officeDocument/2006/math">
                    <m:sSup>
                      <m:sSupPr>
                        <m:ctrlPr>
                          <a:rPr lang="en-PH" b="1" i="1" dirty="0">
                            <a:latin typeface="Cambria Math" panose="02040503050406030204" pitchFamily="18" charset="0"/>
                          </a:rPr>
                        </m:ctrlPr>
                      </m:sSupPr>
                      <m:e>
                        <m:r>
                          <a:rPr lang="en-PH" b="1" i="1" dirty="0" smtClean="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oMath>
                </a14:m>
                <a:r>
                  <a:rPr lang="en-PH" dirty="0"/>
                  <a:t> = y actual or y true value at index </a:t>
                </a:r>
                <a:r>
                  <a:rPr lang="en-PH" dirty="0" err="1"/>
                  <a:t>i</a:t>
                </a:r>
                <a:r>
                  <a:rPr lang="en-PH" dirty="0"/>
                  <a:t> of a training sample</a:t>
                </a:r>
              </a:p>
              <a:p>
                <a:pPr marL="0" indent="0">
                  <a:buNone/>
                </a:pPr>
                <a:r>
                  <a:rPr lang="en-PH" dirty="0"/>
                  <a:t>	</a:t>
                </a:r>
                <a:r>
                  <a:rPr lang="en-PH" b="1" dirty="0"/>
                  <a:t>j</a:t>
                </a:r>
                <a:r>
                  <a:rPr lang="en-PH" dirty="0"/>
                  <a:t> = bias or weight index. Index of bias term is 0.</a:t>
                </a:r>
              </a:p>
              <a:p>
                <a:pPr marL="0" indent="0">
                  <a:buNone/>
                </a:pPr>
                <a:r>
                  <a:rPr lang="en-PH" dirty="0"/>
                  <a:t>	</a:t>
                </a:r>
                <a:r>
                  <a:rPr lang="en-PH" b="1" dirty="0"/>
                  <a:t>n</a:t>
                </a:r>
                <a:r>
                  <a:rPr lang="en-PH" dirty="0"/>
                  <a:t> = total features / independent variables</a:t>
                </a:r>
              </a:p>
              <a:p>
                <a:pPr marL="0" indent="0">
                  <a:buNone/>
                </a:pPr>
                <a:r>
                  <a:rPr lang="en-PH" dirty="0">
                    <a:ea typeface="Cambria Math" panose="02040503050406030204" pitchFamily="18" charset="0"/>
                  </a:rPr>
                  <a:t>	</a:t>
                </a:r>
                <a14:m>
                  <m:oMath xmlns:m="http://schemas.openxmlformats.org/officeDocument/2006/math">
                    <m:r>
                      <a:rPr lang="el-GR" b="1" i="1" dirty="0" smtClean="0">
                        <a:latin typeface="Cambria Math" panose="02040503050406030204" pitchFamily="18" charset="0"/>
                        <a:ea typeface="Cambria Math" panose="02040503050406030204" pitchFamily="18" charset="0"/>
                      </a:rPr>
                      <m:t>𝝀</m:t>
                    </m:r>
                  </m:oMath>
                </a14:m>
                <a:r>
                  <a:rPr lang="en-PH" dirty="0"/>
                  <a:t> = lambda value / regularization value (</a:t>
                </a:r>
                <a14:m>
                  <m:oMath xmlns:m="http://schemas.openxmlformats.org/officeDocument/2006/math">
                    <m:r>
                      <m:rPr>
                        <m:sty m:val="p"/>
                      </m:rPr>
                      <a:rPr lang="en-PH" dirty="0">
                        <a:latin typeface="Cambria Math" panose="02040503050406030204" pitchFamily="18" charset="0"/>
                        <a:ea typeface="Cambria Math" panose="02040503050406030204" pitchFamily="18" charset="0"/>
                      </a:rPr>
                      <m:t>Note</m:t>
                    </m:r>
                    <m:r>
                      <a:rPr lang="en-PH" dirty="0">
                        <a:latin typeface="Cambria Math" panose="02040503050406030204" pitchFamily="18" charset="0"/>
                        <a:ea typeface="Cambria Math" panose="02040503050406030204" pitchFamily="18" charset="0"/>
                      </a:rPr>
                      <m:t>: </m:t>
                    </m:r>
                    <m:r>
                      <a:rPr lang="el-GR" b="1" i="1" dirty="0">
                        <a:latin typeface="Cambria Math" panose="02040503050406030204" pitchFamily="18" charset="0"/>
                        <a:ea typeface="Cambria Math" panose="02040503050406030204" pitchFamily="18" charset="0"/>
                      </a:rPr>
                      <m:t>𝝀</m:t>
                    </m:r>
                  </m:oMath>
                </a14:m>
                <a:r>
                  <a:rPr lang="en-PH" dirty="0"/>
                  <a:t> &gt; 0)</a:t>
                </a:r>
              </a:p>
              <a:p>
                <a:pPr marL="0" indent="0">
                  <a:buNone/>
                </a:pPr>
                <a:r>
                  <a:rPr lang="en-PH" b="1" dirty="0"/>
                  <a:t>	</a:t>
                </a:r>
                <a14:m>
                  <m:oMath xmlns:m="http://schemas.openxmlformats.org/officeDocument/2006/math">
                    <m:nary>
                      <m:naryPr>
                        <m:chr m:val="∑"/>
                        <m:ctrlPr>
                          <a:rPr lang="en-PH" b="1" i="1" smtClean="0">
                            <a:latin typeface="Cambria Math" panose="02040503050406030204" pitchFamily="18" charset="0"/>
                          </a:rPr>
                        </m:ctrlPr>
                      </m:naryPr>
                      <m:sub>
                        <m:r>
                          <a:rPr lang="en-PH" b="1" i="1">
                            <a:latin typeface="Cambria Math" panose="02040503050406030204" pitchFamily="18" charset="0"/>
                          </a:rPr>
                          <m:t>𝒋</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𝒏</m:t>
                        </m:r>
                      </m:sup>
                      <m:e>
                        <m:r>
                          <a:rPr lang="en-PH" b="1" i="1" smtClean="0">
                            <a:latin typeface="Cambria Math" panose="02040503050406030204" pitchFamily="18" charset="0"/>
                          </a:rPr>
                          <m:t>|</m:t>
                        </m:r>
                        <m:r>
                          <a:rPr lang="en-PH" b="1" i="1">
                            <a:latin typeface="Cambria Math" panose="02040503050406030204" pitchFamily="18" charset="0"/>
                            <a:ea typeface="Cambria Math" panose="02040503050406030204" pitchFamily="18" charset="0"/>
                          </a:rPr>
                          <m:t>𝜽</m:t>
                        </m:r>
                        <m:r>
                          <a:rPr lang="en-PH" b="1" i="1" smtClean="0">
                            <a:latin typeface="Cambria Math" panose="02040503050406030204" pitchFamily="18" charset="0"/>
                          </a:rPr>
                          <m:t>|</m:t>
                        </m:r>
                        <m:r>
                          <a:rPr lang="en-PH" b="1" i="1">
                            <a:latin typeface="Cambria Math" panose="02040503050406030204" pitchFamily="18" charset="0"/>
                          </a:rPr>
                          <m:t> </m:t>
                        </m:r>
                      </m:e>
                    </m:nary>
                  </m:oMath>
                </a14:m>
                <a:r>
                  <a:rPr lang="en-PH" dirty="0"/>
                  <a:t> = Sum of the absolute value of the coefficients</a:t>
                </a:r>
              </a:p>
              <a:p>
                <a:pPr marL="0" indent="0">
                  <a:buNone/>
                </a:pPr>
                <a:endParaRPr lang="en-PH" dirty="0"/>
              </a:p>
              <a:p>
                <a:pPr marL="0" indent="0">
                  <a:buNone/>
                </a:pPr>
                <a:endParaRPr lang="en-PH" dirty="0"/>
              </a:p>
              <a:p>
                <a:pPr marL="0" indent="0">
                  <a:buNone/>
                </a:pPr>
                <a:endParaRPr lang="en-PH" dirty="0"/>
              </a:p>
              <a:p>
                <a:pPr marL="0" indent="0">
                  <a:buNone/>
                </a:pPr>
                <a:endParaRPr lang="en-PH" dirty="0"/>
              </a:p>
            </p:txBody>
          </p:sp>
        </mc:Choice>
        <mc:Fallback>
          <p:sp>
            <p:nvSpPr>
              <p:cNvPr id="3" name="Content Placeholder 2">
                <a:extLst>
                  <a:ext uri="{FF2B5EF4-FFF2-40B4-BE49-F238E27FC236}">
                    <a16:creationId xmlns:a16="http://schemas.microsoft.com/office/drawing/2014/main" id="{2D77AFB0-E764-D1B2-0410-67EF85EF982E}"/>
                  </a:ext>
                </a:extLst>
              </p:cNvPr>
              <p:cNvSpPr>
                <a:spLocks noGrp="1" noRot="1" noChangeAspect="1" noMove="1" noResize="1" noEditPoints="1" noAdjustHandles="1" noChangeArrowheads="1" noChangeShapeType="1" noTextEdit="1"/>
              </p:cNvSpPr>
              <p:nvPr>
                <p:ph idx="1"/>
              </p:nvPr>
            </p:nvSpPr>
            <p:spPr>
              <a:xfrm>
                <a:off x="1371600" y="1950098"/>
                <a:ext cx="9890449" cy="4665306"/>
              </a:xfrm>
              <a:blipFill>
                <a:blip r:embed="rId2"/>
                <a:stretch>
                  <a:fillRect l="-555" t="-10065" b="-8235"/>
                </a:stretch>
              </a:blipFill>
            </p:spPr>
            <p:txBody>
              <a:bodyPr/>
              <a:lstStyle/>
              <a:p>
                <a:r>
                  <a:rPr lang="en-PH">
                    <a:noFill/>
                  </a:rPr>
                  <a:t> </a:t>
                </a:r>
              </a:p>
            </p:txBody>
          </p:sp>
        </mc:Fallback>
      </mc:AlternateContent>
    </p:spTree>
    <p:extLst>
      <p:ext uri="{BB962C8B-B14F-4D97-AF65-F5344CB8AC3E}">
        <p14:creationId xmlns:p14="http://schemas.microsoft.com/office/powerpoint/2010/main" val="9578268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371600" y="685800"/>
            <a:ext cx="9601200" cy="1264298"/>
          </a:xfrm>
        </p:spPr>
        <p:txBody>
          <a:bodyPr>
            <a:normAutofit/>
          </a:bodyPr>
          <a:lstStyle/>
          <a:p>
            <a:r>
              <a:rPr lang="en-PH" dirty="0"/>
              <a:t>Gradient Descent of Lasso Regression:</a:t>
            </a:r>
          </a:p>
        </p:txBody>
      </p:sp>
      <p:pic>
        <p:nvPicPr>
          <p:cNvPr id="5" name="Picture 4">
            <a:extLst>
              <a:ext uri="{FF2B5EF4-FFF2-40B4-BE49-F238E27FC236}">
                <a16:creationId xmlns:a16="http://schemas.microsoft.com/office/drawing/2014/main" id="{3380D88F-271A-8C56-DF50-D90170A020A5}"/>
              </a:ext>
            </a:extLst>
          </p:cNvPr>
          <p:cNvPicPr>
            <a:picLocks noChangeAspect="1"/>
          </p:cNvPicPr>
          <p:nvPr/>
        </p:nvPicPr>
        <p:blipFill>
          <a:blip r:embed="rId2"/>
          <a:stretch>
            <a:fillRect/>
          </a:stretch>
        </p:blipFill>
        <p:spPr>
          <a:xfrm>
            <a:off x="8303753" y="1643975"/>
            <a:ext cx="3136473" cy="4804687"/>
          </a:xfrm>
          <a:prstGeom prst="rect">
            <a:avLst/>
          </a:prstGeom>
        </p:spPr>
      </p:pic>
      <mc:AlternateContent xmlns:mc="http://schemas.openxmlformats.org/markup-compatibility/2006">
        <mc:Choice xmlns:a14="http://schemas.microsoft.com/office/drawing/2010/main" Requires="a14">
          <p:sp>
            <p:nvSpPr>
              <p:cNvPr id="6" name="Content Placeholder 2">
                <a:extLst>
                  <a:ext uri="{FF2B5EF4-FFF2-40B4-BE49-F238E27FC236}">
                    <a16:creationId xmlns:a16="http://schemas.microsoft.com/office/drawing/2014/main" id="{CA7EF002-3E36-8EC4-A84B-A5FB5BBD7D57}"/>
                  </a:ext>
                </a:extLst>
              </p:cNvPr>
              <p:cNvSpPr txBox="1">
                <a:spLocks/>
              </p:cNvSpPr>
              <p:nvPr/>
            </p:nvSpPr>
            <p:spPr>
              <a:xfrm>
                <a:off x="1597207" y="1643975"/>
                <a:ext cx="6442953" cy="466530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None/>
                </a:pPr>
                <a:r>
                  <a:rPr lang="en-PH" dirty="0"/>
                  <a:t>Gradient Descent Formula:</a:t>
                </a:r>
                <a:r>
                  <a:rPr lang="en-PH" b="1" dirty="0">
                    <a:ea typeface="Cambria Math" panose="02040503050406030204" pitchFamily="18" charset="0"/>
                  </a:rPr>
                  <a:t> </a:t>
                </a:r>
                <a:r>
                  <a:rPr lang="en-PH" dirty="0">
                    <a:ea typeface="Cambria Math" panose="02040503050406030204" pitchFamily="18" charset="0"/>
                  </a:rPr>
                  <a:t>Solve </a:t>
                </a:r>
                <a14:m>
                  <m:oMath xmlns:m="http://schemas.openxmlformats.org/officeDocument/2006/math">
                    <m:f>
                      <m:fPr>
                        <m:ctrlPr>
                          <a:rPr lang="en-PH" b="1" i="1" smtClean="0">
                            <a:latin typeface="Cambria Math" panose="02040503050406030204" pitchFamily="18" charset="0"/>
                            <a:ea typeface="Cambria Math" panose="02040503050406030204" pitchFamily="18" charset="0"/>
                          </a:rPr>
                        </m:ctrlPr>
                      </m:fPr>
                      <m:num>
                        <m:r>
                          <a:rPr lang="en-PH" b="1" i="1" smtClean="0">
                            <a:latin typeface="Cambria Math" panose="02040503050406030204" pitchFamily="18" charset="0"/>
                            <a:ea typeface="Cambria Math" panose="02040503050406030204" pitchFamily="18" charset="0"/>
                          </a:rPr>
                          <m:t>𝝏</m:t>
                        </m:r>
                        <m:r>
                          <a:rPr lang="en-PH" b="1" dirty="0">
                            <a:latin typeface="Cambria Math" panose="02040503050406030204" pitchFamily="18" charset="0"/>
                          </a:rPr>
                          <m:t>𝐉</m:t>
                        </m:r>
                        <m:d>
                          <m:dPr>
                            <m:ctrlPr>
                              <a:rPr lang="en-PH" b="1" i="1" dirty="0">
                                <a:latin typeface="Cambria Math" panose="02040503050406030204" pitchFamily="18" charset="0"/>
                              </a:rPr>
                            </m:ctrlPr>
                          </m:dPr>
                          <m:e>
                            <m:r>
                              <a:rPr lang="en-PH" b="1" i="1">
                                <a:latin typeface="Cambria Math" panose="02040503050406030204" pitchFamily="18" charset="0"/>
                                <a:ea typeface="Cambria Math" panose="02040503050406030204" pitchFamily="18" charset="0"/>
                              </a:rPr>
                              <m:t>𝜽</m:t>
                            </m:r>
                          </m:e>
                        </m:d>
                      </m:num>
                      <m:den>
                        <m:r>
                          <a:rPr lang="en-PH" b="1" i="1">
                            <a:latin typeface="Cambria Math" panose="02040503050406030204" pitchFamily="18" charset="0"/>
                            <a:ea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𝒋</m:t>
                            </m:r>
                          </m:sub>
                        </m:sSub>
                      </m:den>
                    </m:f>
                  </m:oMath>
                </a14:m>
                <a:endParaRPr lang="en-PH" dirty="0"/>
              </a:p>
              <a:p>
                <a:r>
                  <a:rPr lang="en-PH" dirty="0"/>
                  <a:t>The derivative of the regularization term </a:t>
                </a:r>
                <a14:m>
                  <m:oMath xmlns:m="http://schemas.openxmlformats.org/officeDocument/2006/math">
                    <m:r>
                      <a:rPr lang="en-PH" b="0" i="0" smtClean="0">
                        <a:latin typeface="Cambria Math" panose="02040503050406030204" pitchFamily="18" charset="0"/>
                      </a:rPr>
                      <m:t>(</m:t>
                    </m:r>
                    <m:r>
                      <a:rPr lang="el-GR" b="1" i="1" dirty="0" smtClean="0">
                        <a:latin typeface="Cambria Math" panose="02040503050406030204" pitchFamily="18" charset="0"/>
                        <a:ea typeface="Cambria Math" panose="02040503050406030204" pitchFamily="18" charset="0"/>
                      </a:rPr>
                      <m:t>𝝀</m:t>
                    </m:r>
                    <m:nary>
                      <m:naryPr>
                        <m:chr m:val="∑"/>
                        <m:ctrlPr>
                          <a:rPr lang="en-PH" b="1" i="1">
                            <a:latin typeface="Cambria Math" panose="02040503050406030204" pitchFamily="18" charset="0"/>
                          </a:rPr>
                        </m:ctrlPr>
                      </m:naryPr>
                      <m:sub>
                        <m:r>
                          <a:rPr lang="en-PH" b="1" i="1">
                            <a:latin typeface="Cambria Math" panose="02040503050406030204" pitchFamily="18" charset="0"/>
                          </a:rPr>
                          <m:t>𝒋</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𝒏</m:t>
                        </m:r>
                      </m:sup>
                      <m:e>
                        <m:r>
                          <a:rPr lang="en-PH" b="1" i="1" smtClean="0">
                            <a:latin typeface="Cambria Math" panose="02040503050406030204" pitchFamily="18" charset="0"/>
                          </a:rPr>
                          <m:t>|</m:t>
                        </m:r>
                        <m:r>
                          <a:rPr lang="en-PH" b="1" i="1">
                            <a:latin typeface="Cambria Math" panose="02040503050406030204" pitchFamily="18" charset="0"/>
                            <a:ea typeface="Cambria Math" panose="02040503050406030204" pitchFamily="18" charset="0"/>
                          </a:rPr>
                          <m:t>𝜽</m:t>
                        </m:r>
                        <m:r>
                          <a:rPr lang="en-PH" b="1" i="1" smtClean="0">
                            <a:latin typeface="Cambria Math" panose="02040503050406030204" pitchFamily="18" charset="0"/>
                          </a:rPr>
                          <m:t>|</m:t>
                        </m:r>
                        <m:r>
                          <a:rPr lang="en-PH" b="1" i="1">
                            <a:latin typeface="Cambria Math" panose="02040503050406030204" pitchFamily="18" charset="0"/>
                          </a:rPr>
                          <m:t> </m:t>
                        </m:r>
                      </m:e>
                    </m:nary>
                    <m:r>
                      <a:rPr lang="en-PH" b="1" i="1">
                        <a:latin typeface="Cambria Math" panose="02040503050406030204" pitchFamily="18" charset="0"/>
                      </a:rPr>
                      <m:t> </m:t>
                    </m:r>
                  </m:oMath>
                </a14:m>
                <a:r>
                  <a:rPr lang="en-PH" dirty="0"/>
                  <a:t>) of Lasso Regression is not differentiable at </a:t>
                </a:r>
                <a14:m>
                  <m:oMath xmlns:m="http://schemas.openxmlformats.org/officeDocument/2006/math">
                    <m:r>
                      <a:rPr lang="en-PH" b="1" i="1">
                        <a:latin typeface="Cambria Math" panose="02040503050406030204" pitchFamily="18" charset="0"/>
                        <a:ea typeface="Cambria Math" panose="02040503050406030204" pitchFamily="18" charset="0"/>
                      </a:rPr>
                      <m:t>𝜽</m:t>
                    </m:r>
                  </m:oMath>
                </a14:m>
                <a:r>
                  <a:rPr lang="en-PH" dirty="0"/>
                  <a:t> = 0. Thus, this makes lasso having no closed-form solution or no normal equation can be derived to get the ideal coefficients/weights for our linear model.</a:t>
                </a:r>
              </a:p>
              <a:p>
                <a:r>
                  <a:rPr lang="en-PH" dirty="0"/>
                  <a:t>So what now? We can solve it either using </a:t>
                </a:r>
                <a:r>
                  <a:rPr lang="en-PH" dirty="0" err="1"/>
                  <a:t>subgradient</a:t>
                </a:r>
                <a:r>
                  <a:rPr lang="en-PH" dirty="0"/>
                  <a:t> descent or coordinate descent.</a:t>
                </a:r>
              </a:p>
              <a:p>
                <a:r>
                  <a:rPr lang="en-PH" dirty="0"/>
                  <a:t>We will be using coordinate descent as the cost function converges faster than </a:t>
                </a:r>
                <a:r>
                  <a:rPr lang="en-PH" dirty="0" err="1"/>
                  <a:t>subgradient</a:t>
                </a:r>
                <a:r>
                  <a:rPr lang="en-PH" dirty="0"/>
                  <a:t> descent. It is also used by sci-kit </a:t>
                </a:r>
                <a:r>
                  <a:rPr lang="en-PH" dirty="0" err="1"/>
                  <a:t>learn’s</a:t>
                </a:r>
                <a:r>
                  <a:rPr lang="en-PH" dirty="0"/>
                  <a:t> Lasso Regression.</a:t>
                </a:r>
              </a:p>
              <a:p>
                <a:pPr marL="0" indent="0">
                  <a:buFont typeface="Franklin Gothic Book" panose="020B0503020102020204" pitchFamily="34" charset="0"/>
                  <a:buNone/>
                </a:pPr>
                <a:endParaRPr lang="en-PH" dirty="0"/>
              </a:p>
            </p:txBody>
          </p:sp>
        </mc:Choice>
        <mc:Fallback>
          <p:sp>
            <p:nvSpPr>
              <p:cNvPr id="6" name="Content Placeholder 2">
                <a:extLst>
                  <a:ext uri="{FF2B5EF4-FFF2-40B4-BE49-F238E27FC236}">
                    <a16:creationId xmlns:a16="http://schemas.microsoft.com/office/drawing/2014/main" id="{CA7EF002-3E36-8EC4-A84B-A5FB5BBD7D57}"/>
                  </a:ext>
                </a:extLst>
              </p:cNvPr>
              <p:cNvSpPr txBox="1">
                <a:spLocks noRot="1" noChangeAspect="1" noMove="1" noResize="1" noEditPoints="1" noAdjustHandles="1" noChangeArrowheads="1" noChangeShapeType="1" noTextEdit="1"/>
              </p:cNvSpPr>
              <p:nvPr/>
            </p:nvSpPr>
            <p:spPr>
              <a:xfrm>
                <a:off x="1597207" y="1643975"/>
                <a:ext cx="6442953" cy="4665306"/>
              </a:xfrm>
              <a:prstGeom prst="rect">
                <a:avLst/>
              </a:prstGeom>
              <a:blipFill>
                <a:blip r:embed="rId3"/>
                <a:stretch>
                  <a:fillRect l="-946" r="-568"/>
                </a:stretch>
              </a:blipFill>
            </p:spPr>
            <p:txBody>
              <a:bodyPr/>
              <a:lstStyle/>
              <a:p>
                <a:r>
                  <a:rPr lang="en-PH">
                    <a:noFill/>
                  </a:rPr>
                  <a:t> </a:t>
                </a:r>
              </a:p>
            </p:txBody>
          </p:sp>
        </mc:Fallback>
      </mc:AlternateContent>
    </p:spTree>
    <p:extLst>
      <p:ext uri="{BB962C8B-B14F-4D97-AF65-F5344CB8AC3E}">
        <p14:creationId xmlns:p14="http://schemas.microsoft.com/office/powerpoint/2010/main" val="1894288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371600" y="685800"/>
            <a:ext cx="9601200" cy="1264298"/>
          </a:xfrm>
        </p:spPr>
        <p:txBody>
          <a:bodyPr>
            <a:normAutofit fontScale="90000"/>
          </a:bodyPr>
          <a:lstStyle/>
          <a:p>
            <a:r>
              <a:rPr lang="en-PH" dirty="0"/>
              <a:t>Coordinate Descent for Lasso Regression:</a:t>
            </a:r>
          </a:p>
        </p:txBody>
      </p:sp>
      <p:sp>
        <p:nvSpPr>
          <p:cNvPr id="6" name="Content Placeholder 2">
            <a:extLst>
              <a:ext uri="{FF2B5EF4-FFF2-40B4-BE49-F238E27FC236}">
                <a16:creationId xmlns:a16="http://schemas.microsoft.com/office/drawing/2014/main" id="{CA7EF002-3E36-8EC4-A84B-A5FB5BBD7D57}"/>
              </a:ext>
            </a:extLst>
          </p:cNvPr>
          <p:cNvSpPr txBox="1">
            <a:spLocks/>
          </p:cNvSpPr>
          <p:nvPr/>
        </p:nvSpPr>
        <p:spPr>
          <a:xfrm>
            <a:off x="1597207" y="1643975"/>
            <a:ext cx="6442953" cy="466530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PH" dirty="0"/>
              <a:t>Compute for the OLS term without including the coefficient we would like to update.</a:t>
            </a:r>
          </a:p>
          <a:p>
            <a:pPr marL="0" indent="0">
              <a:buFont typeface="Franklin Gothic Book" panose="020B0503020102020204" pitchFamily="34" charset="0"/>
              <a:buNone/>
            </a:pPr>
            <a:endParaRPr lang="en-PH" dirty="0"/>
          </a:p>
          <a:p>
            <a:pPr marL="0" indent="0">
              <a:buFont typeface="Franklin Gothic Book" panose="020B0503020102020204" pitchFamily="34" charset="0"/>
              <a:buNone/>
            </a:pPr>
            <a:endParaRPr lang="en-PH" dirty="0"/>
          </a:p>
          <a:p>
            <a:pPr marL="0" indent="0">
              <a:buNone/>
            </a:pPr>
            <a:r>
              <a:rPr lang="en-PH" dirty="0"/>
              <a:t>Soft threshold function to update the coefficient.</a:t>
            </a:r>
          </a:p>
          <a:p>
            <a:pPr marL="0" indent="0">
              <a:buFont typeface="Franklin Gothic Book" panose="020B0503020102020204" pitchFamily="34" charset="0"/>
              <a:buNone/>
            </a:pPr>
            <a:endParaRPr lang="en-PH" dirty="0"/>
          </a:p>
        </p:txBody>
      </p:sp>
      <p:pic>
        <p:nvPicPr>
          <p:cNvPr id="4" name="Picture 3">
            <a:extLst>
              <a:ext uri="{FF2B5EF4-FFF2-40B4-BE49-F238E27FC236}">
                <a16:creationId xmlns:a16="http://schemas.microsoft.com/office/drawing/2014/main" id="{1FA8F5C6-63A2-93F1-0771-EF8AFC5BC9FB}"/>
              </a:ext>
            </a:extLst>
          </p:cNvPr>
          <p:cNvPicPr>
            <a:picLocks noChangeAspect="1"/>
          </p:cNvPicPr>
          <p:nvPr/>
        </p:nvPicPr>
        <p:blipFill>
          <a:blip r:embed="rId2"/>
          <a:stretch>
            <a:fillRect/>
          </a:stretch>
        </p:blipFill>
        <p:spPr>
          <a:xfrm>
            <a:off x="2328687" y="2382975"/>
            <a:ext cx="4519052" cy="670618"/>
          </a:xfrm>
          <a:prstGeom prst="rect">
            <a:avLst/>
          </a:prstGeom>
        </p:spPr>
      </p:pic>
      <p:pic>
        <p:nvPicPr>
          <p:cNvPr id="8" name="Picture 7">
            <a:extLst>
              <a:ext uri="{FF2B5EF4-FFF2-40B4-BE49-F238E27FC236}">
                <a16:creationId xmlns:a16="http://schemas.microsoft.com/office/drawing/2014/main" id="{3D0566EA-34F4-E925-2067-E261FCD25E69}"/>
              </a:ext>
            </a:extLst>
          </p:cNvPr>
          <p:cNvPicPr>
            <a:picLocks noChangeAspect="1"/>
          </p:cNvPicPr>
          <p:nvPr/>
        </p:nvPicPr>
        <p:blipFill>
          <a:blip r:embed="rId3"/>
          <a:stretch>
            <a:fillRect/>
          </a:stretch>
        </p:blipFill>
        <p:spPr>
          <a:xfrm>
            <a:off x="2328687" y="3804407"/>
            <a:ext cx="2629128" cy="861135"/>
          </a:xfrm>
          <a:prstGeom prst="rect">
            <a:avLst/>
          </a:prstGeom>
        </p:spPr>
      </p:pic>
    </p:spTree>
    <p:extLst>
      <p:ext uri="{BB962C8B-B14F-4D97-AF65-F5344CB8AC3E}">
        <p14:creationId xmlns:p14="http://schemas.microsoft.com/office/powerpoint/2010/main" val="3476148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p:txBody>
          <a:bodyPr/>
          <a:lstStyle/>
          <a:p>
            <a:r>
              <a:rPr lang="en-PH" dirty="0"/>
              <a:t>What is Linear Regression?</a:t>
            </a:r>
          </a:p>
        </p:txBody>
      </p:sp>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p:txBody>
          <a:bodyPr/>
          <a:lstStyle/>
          <a:p>
            <a:r>
              <a:rPr lang="en-US" dirty="0"/>
              <a:t>Linear Regression is a machine learning algorithm based on supervised learning. It performs a regression task.</a:t>
            </a:r>
          </a:p>
          <a:p>
            <a:r>
              <a:rPr lang="en-US" dirty="0"/>
              <a:t>Regression models a target prediction value based on independent variables.</a:t>
            </a:r>
          </a:p>
          <a:p>
            <a:r>
              <a:rPr lang="en-US" dirty="0"/>
              <a:t>It is mostly used for finding out the relationship between variables and forecasting.</a:t>
            </a:r>
          </a:p>
          <a:p>
            <a:r>
              <a:rPr lang="en-US" dirty="0"/>
              <a:t>Example applications:</a:t>
            </a:r>
            <a:r>
              <a:rPr lang="en-PH" dirty="0"/>
              <a:t> </a:t>
            </a:r>
            <a:r>
              <a:rPr lang="en-US" dirty="0"/>
              <a:t>Predicting the price of a house in Cebu City based on specific features/independent variables such as age of the house, area of land in sq. m, no. of bedrooms, no. of floors, and etc.</a:t>
            </a:r>
          </a:p>
          <a:p>
            <a:r>
              <a:rPr lang="en-US" dirty="0"/>
              <a:t>Other applications: Predicting stock prices, Predicting monthly/yearly sales/revenue of a company, and etc.</a:t>
            </a:r>
            <a:endParaRPr lang="en-PH" dirty="0"/>
          </a:p>
        </p:txBody>
      </p:sp>
    </p:spTree>
    <p:extLst>
      <p:ext uri="{BB962C8B-B14F-4D97-AF65-F5344CB8AC3E}">
        <p14:creationId xmlns:p14="http://schemas.microsoft.com/office/powerpoint/2010/main" val="14819124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D5FCD-6257-B1E3-EE9F-DFBBA07E97E3}"/>
              </a:ext>
            </a:extLst>
          </p:cNvPr>
          <p:cNvSpPr>
            <a:spLocks noGrp="1"/>
          </p:cNvSpPr>
          <p:nvPr>
            <p:ph type="ctrTitle"/>
          </p:nvPr>
        </p:nvSpPr>
        <p:spPr/>
        <p:txBody>
          <a:bodyPr/>
          <a:lstStyle/>
          <a:p>
            <a:r>
              <a:rPr lang="en-PH" dirty="0"/>
              <a:t>ELASTIC NET Regression</a:t>
            </a:r>
          </a:p>
        </p:txBody>
      </p:sp>
      <p:sp>
        <p:nvSpPr>
          <p:cNvPr id="3" name="Subtitle 2">
            <a:extLst>
              <a:ext uri="{FF2B5EF4-FFF2-40B4-BE49-F238E27FC236}">
                <a16:creationId xmlns:a16="http://schemas.microsoft.com/office/drawing/2014/main" id="{9EC7CC3F-123C-CB9F-A988-7E098C37A98E}"/>
              </a:ext>
            </a:extLst>
          </p:cNvPr>
          <p:cNvSpPr>
            <a:spLocks noGrp="1"/>
          </p:cNvSpPr>
          <p:nvPr>
            <p:ph type="subTitle" idx="1"/>
          </p:nvPr>
        </p:nvSpPr>
        <p:spPr/>
        <p:txBody>
          <a:bodyPr/>
          <a:lstStyle/>
          <a:p>
            <a:r>
              <a:rPr lang="en-PH" dirty="0"/>
              <a:t>L1 + L2 regularization</a:t>
            </a:r>
          </a:p>
        </p:txBody>
      </p:sp>
    </p:spTree>
    <p:extLst>
      <p:ext uri="{BB962C8B-B14F-4D97-AF65-F5344CB8AC3E}">
        <p14:creationId xmlns:p14="http://schemas.microsoft.com/office/powerpoint/2010/main" val="7436988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295400" y="286966"/>
            <a:ext cx="9601200" cy="1264298"/>
          </a:xfrm>
        </p:spPr>
        <p:txBody>
          <a:bodyPr>
            <a:normAutofit/>
          </a:bodyPr>
          <a:lstStyle/>
          <a:p>
            <a:r>
              <a:rPr lang="en-PH" dirty="0"/>
              <a:t>Cost Function of Elastic Net Regression: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a:xfrm>
                <a:off x="865762" y="1065179"/>
                <a:ext cx="11196536" cy="5505855"/>
              </a:xfrm>
            </p:spPr>
            <p:txBody>
              <a:bodyPr>
                <a:normAutofit fontScale="92500" lnSpcReduction="10000"/>
              </a:bodyPr>
              <a:lstStyle/>
              <a:p>
                <a:r>
                  <a:rPr lang="en-PH" dirty="0"/>
                  <a:t>Elastic Net Cost Function:</a:t>
                </a:r>
              </a:p>
              <a:p>
                <a:pPr marL="0" indent="0">
                  <a:buNone/>
                </a:pPr>
                <a:r>
                  <a:rPr lang="en-PH" b="1" dirty="0"/>
                  <a:t>	</a:t>
                </a:r>
                <a14:m>
                  <m:oMath xmlns:m="http://schemas.openxmlformats.org/officeDocument/2006/math">
                    <m:r>
                      <a:rPr lang="en-PH" b="1" i="0" dirty="0" smtClean="0">
                        <a:latin typeface="Cambria Math" panose="02040503050406030204" pitchFamily="18" charset="0"/>
                      </a:rPr>
                      <m:t>𝐉</m:t>
                    </m:r>
                    <m:r>
                      <a:rPr lang="en-PH" b="1" i="1" dirty="0" smtClean="0">
                        <a:latin typeface="Cambria Math" panose="02040503050406030204" pitchFamily="18" charset="0"/>
                      </a:rPr>
                      <m:t>(</m:t>
                    </m:r>
                    <m:r>
                      <a:rPr lang="en-PH" b="1" i="1">
                        <a:latin typeface="Cambria Math" panose="02040503050406030204" pitchFamily="18" charset="0"/>
                        <a:ea typeface="Cambria Math" panose="02040503050406030204" pitchFamily="18" charset="0"/>
                      </a:rPr>
                      <m:t>𝜽</m:t>
                    </m:r>
                    <m:r>
                      <a:rPr lang="en-PH" b="1" i="1" dirty="0" smtClean="0">
                        <a:latin typeface="Cambria Math" panose="02040503050406030204" pitchFamily="18" charset="0"/>
                      </a:rPr>
                      <m:t>)=</m:t>
                    </m:r>
                  </m:oMath>
                </a14:m>
                <a:r>
                  <a:rPr lang="en-PH" b="1" dirty="0"/>
                  <a:t> </a:t>
                </a:r>
                <a14:m>
                  <m:oMath xmlns:m="http://schemas.openxmlformats.org/officeDocument/2006/math">
                    <m:f>
                      <m:fPr>
                        <m:ctrlPr>
                          <a:rPr lang="en-PH" b="1" i="1">
                            <a:latin typeface="Cambria Math" panose="02040503050406030204" pitchFamily="18" charset="0"/>
                          </a:rPr>
                        </m:ctrlPr>
                      </m:fPr>
                      <m:num>
                        <m:r>
                          <a:rPr lang="en-PH" b="1" i="1" smtClean="0">
                            <a:latin typeface="Cambria Math" panose="02040503050406030204" pitchFamily="18" charset="0"/>
                          </a:rPr>
                          <m:t>𝟏</m:t>
                        </m:r>
                      </m:num>
                      <m:den>
                        <m:r>
                          <a:rPr lang="en-PH" b="1" i="1" smtClean="0">
                            <a:latin typeface="Cambria Math" panose="02040503050406030204" pitchFamily="18" charset="0"/>
                          </a:rPr>
                          <m:t>𝟐</m:t>
                        </m:r>
                        <m:r>
                          <a:rPr lang="en-PH" b="1" i="1" smtClean="0">
                            <a:latin typeface="Cambria Math" panose="02040503050406030204" pitchFamily="18" charset="0"/>
                          </a:rPr>
                          <m:t>𝒎</m:t>
                        </m:r>
                      </m:den>
                    </m:f>
                    <m:r>
                      <a:rPr lang="en-PH" b="1" i="1" smtClean="0">
                        <a:latin typeface="Cambria Math" panose="02040503050406030204" pitchFamily="18" charset="0"/>
                      </a:rPr>
                      <m:t>[</m:t>
                    </m:r>
                    <m:nary>
                      <m:naryPr>
                        <m:chr m:val="∑"/>
                        <m:ctrlPr>
                          <a:rPr lang="en-PH" b="1" i="1">
                            <a:latin typeface="Cambria Math" panose="02040503050406030204" pitchFamily="18" charset="0"/>
                          </a:rPr>
                        </m:ctrlPr>
                      </m:naryPr>
                      <m:sub>
                        <m:r>
                          <m:rPr>
                            <m:brk m:alnAt="23"/>
                          </m:rPr>
                          <a:rPr lang="en-PH" b="1" i="1">
                            <a:latin typeface="Cambria Math" panose="02040503050406030204" pitchFamily="18" charset="0"/>
                          </a:rPr>
                          <m:t>𝒊</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𝒎</m:t>
                        </m:r>
                      </m:sup>
                      <m:e>
                        <m:sSup>
                          <m:sSupPr>
                            <m:ctrlPr>
                              <a:rPr lang="en-PH" b="1" i="1">
                                <a:latin typeface="Cambria Math" panose="02040503050406030204" pitchFamily="18" charset="0"/>
                              </a:rPr>
                            </m:ctrlPr>
                          </m:sSupPr>
                          <m:e>
                            <m:d>
                              <m:dPr>
                                <m:ctrlPr>
                                  <a:rPr lang="en-PH" b="1" i="1">
                                    <a:latin typeface="Cambria Math" panose="02040503050406030204" pitchFamily="18" charset="0"/>
                                    <a:ea typeface="Cambria Math" panose="02040503050406030204" pitchFamily="18" charset="0"/>
                                  </a:rPr>
                                </m:ctrlPr>
                              </m:dPr>
                              <m:e>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a:latin typeface="Cambria Math" panose="02040503050406030204" pitchFamily="18" charset="0"/>
                                          </a:rPr>
                                        </m:ctrlPr>
                                      </m:sSupPr>
                                      <m:e>
                                        <m:r>
                                          <a:rPr lang="en-PH" b="1" i="1" dirty="0">
                                            <a:latin typeface="Cambria Math" panose="02040503050406030204" pitchFamily="18" charset="0"/>
                                          </a:rPr>
                                          <m:t>𝒙</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r>
                                  <a:rPr lang="en-PH" b="1" i="1" dirty="0">
                                    <a:latin typeface="Cambria Math" panose="02040503050406030204" pitchFamily="18" charset="0"/>
                                  </a:rPr>
                                  <m:t>−</m:t>
                                </m:r>
                                <m:sSup>
                                  <m:sSupPr>
                                    <m:ctrlPr>
                                      <a:rPr lang="en-PH" b="1" i="1" dirty="0">
                                        <a:latin typeface="Cambria Math" panose="02040503050406030204" pitchFamily="18" charset="0"/>
                                      </a:rPr>
                                    </m:ctrlPr>
                                  </m:sSupPr>
                                  <m:e>
                                    <m:r>
                                      <a:rPr lang="en-PH" b="1" i="1" dirty="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e>
                          <m:sup>
                            <m:r>
                              <a:rPr lang="en-PH" b="1" i="1">
                                <a:latin typeface="Cambria Math" panose="02040503050406030204" pitchFamily="18" charset="0"/>
                              </a:rPr>
                              <m:t>𝟐</m:t>
                            </m:r>
                          </m:sup>
                        </m:sSup>
                        <m:r>
                          <a:rPr lang="en-PH" b="1" i="1">
                            <a:latin typeface="Cambria Math" panose="02040503050406030204" pitchFamily="18" charset="0"/>
                          </a:rPr>
                          <m:t> </m:t>
                        </m:r>
                      </m:e>
                    </m:nary>
                    <m:r>
                      <m:rPr>
                        <m:nor/>
                      </m:rPr>
                      <a:rPr lang="en-PH" b="1">
                        <a:latin typeface="Cambria Math" panose="02040503050406030204" pitchFamily="18" charset="0"/>
                      </a:rPr>
                      <m:t>+</m:t>
                    </m:r>
                    <m:r>
                      <m:rPr>
                        <m:nor/>
                      </m:rPr>
                      <a:rPr lang="en-PH" b="1" dirty="0"/>
                      <m:t> </m:t>
                    </m:r>
                    <m:r>
                      <a:rPr lang="el-GR" b="1" i="1" dirty="0">
                        <a:latin typeface="Cambria Math" panose="02040503050406030204" pitchFamily="18" charset="0"/>
                        <a:ea typeface="Cambria Math" panose="02040503050406030204" pitchFamily="18" charset="0"/>
                      </a:rPr>
                      <m:t>𝝀</m:t>
                    </m:r>
                    <m:r>
                      <a:rPr lang="en-PH" b="1" i="1" dirty="0" smtClean="0">
                        <a:latin typeface="Cambria Math" panose="02040503050406030204" pitchFamily="18" charset="0"/>
                        <a:ea typeface="Cambria Math" panose="02040503050406030204" pitchFamily="18" charset="0"/>
                      </a:rPr>
                      <m:t>[</m:t>
                    </m:r>
                    <m:d>
                      <m:dPr>
                        <m:ctrlPr>
                          <a:rPr lang="en-PH" b="1" i="1" dirty="0" smtClean="0">
                            <a:latin typeface="Cambria Math" panose="02040503050406030204" pitchFamily="18" charset="0"/>
                            <a:ea typeface="Cambria Math" panose="02040503050406030204" pitchFamily="18" charset="0"/>
                          </a:rPr>
                        </m:ctrlPr>
                      </m:dPr>
                      <m:e>
                        <m:r>
                          <a:rPr lang="en-PH" b="1" i="1" dirty="0" smtClean="0">
                            <a:latin typeface="Cambria Math" panose="02040503050406030204" pitchFamily="18" charset="0"/>
                            <a:ea typeface="Cambria Math" panose="02040503050406030204" pitchFamily="18" charset="0"/>
                          </a:rPr>
                          <m:t>𝟏</m:t>
                        </m:r>
                        <m:r>
                          <a:rPr lang="en-PH" b="1" i="1" dirty="0" smtClean="0">
                            <a:latin typeface="Cambria Math" panose="02040503050406030204" pitchFamily="18" charset="0"/>
                            <a:ea typeface="Cambria Math" panose="02040503050406030204" pitchFamily="18" charset="0"/>
                          </a:rPr>
                          <m:t>−</m:t>
                        </m:r>
                        <m:sSub>
                          <m:sSubPr>
                            <m:ctrlPr>
                              <a:rPr lang="en-PH" b="1" i="1" dirty="0" smtClean="0">
                                <a:latin typeface="Cambria Math" panose="02040503050406030204" pitchFamily="18" charset="0"/>
                                <a:ea typeface="Cambria Math" panose="02040503050406030204" pitchFamily="18" charset="0"/>
                              </a:rPr>
                            </m:ctrlPr>
                          </m:sSubPr>
                          <m:e>
                            <m:r>
                              <a:rPr lang="en-PH" b="1" i="1" dirty="0" smtClean="0">
                                <a:latin typeface="Cambria Math" panose="02040503050406030204" pitchFamily="18" charset="0"/>
                                <a:ea typeface="Cambria Math" panose="02040503050406030204" pitchFamily="18" charset="0"/>
                              </a:rPr>
                              <m:t>𝒍</m:t>
                            </m:r>
                            <m:r>
                              <a:rPr lang="en-PH" b="1" i="1" dirty="0" smtClean="0">
                                <a:latin typeface="Cambria Math" panose="02040503050406030204" pitchFamily="18" charset="0"/>
                                <a:ea typeface="Cambria Math" panose="02040503050406030204" pitchFamily="18" charset="0"/>
                              </a:rPr>
                              <m:t>𝟏</m:t>
                            </m:r>
                          </m:e>
                          <m:sub>
                            <m:r>
                              <a:rPr lang="en-PH" b="1" i="1" dirty="0" smtClean="0">
                                <a:latin typeface="Cambria Math" panose="02040503050406030204" pitchFamily="18" charset="0"/>
                                <a:ea typeface="Cambria Math" panose="02040503050406030204" pitchFamily="18" charset="0"/>
                              </a:rPr>
                              <m:t>𝒓𝒂𝒕𝒊𝒐</m:t>
                            </m:r>
                          </m:sub>
                        </m:sSub>
                      </m:e>
                    </m:d>
                    <m:nary>
                      <m:naryPr>
                        <m:chr m:val="∑"/>
                        <m:ctrlPr>
                          <a:rPr lang="en-PH" b="1" i="1">
                            <a:latin typeface="Cambria Math" panose="02040503050406030204" pitchFamily="18" charset="0"/>
                          </a:rPr>
                        </m:ctrlPr>
                      </m:naryPr>
                      <m:sub>
                        <m:r>
                          <a:rPr lang="en-PH" b="1" i="1">
                            <a:latin typeface="Cambria Math" panose="02040503050406030204" pitchFamily="18" charset="0"/>
                          </a:rPr>
                          <m:t>𝒋</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𝒏</m:t>
                        </m:r>
                      </m:sup>
                      <m:e>
                        <m:sSup>
                          <m:sSupPr>
                            <m:ctrlPr>
                              <a:rPr lang="en-PH" b="1" i="1">
                                <a:latin typeface="Cambria Math" panose="02040503050406030204" pitchFamily="18" charset="0"/>
                              </a:rPr>
                            </m:ctrlPr>
                          </m:sSupPr>
                          <m:e>
                            <m:r>
                              <a:rPr lang="en-PH" b="1" i="1">
                                <a:latin typeface="Cambria Math" panose="02040503050406030204" pitchFamily="18" charset="0"/>
                                <a:ea typeface="Cambria Math" panose="02040503050406030204" pitchFamily="18" charset="0"/>
                              </a:rPr>
                              <m:t>𝜽</m:t>
                            </m:r>
                          </m:e>
                          <m:sup>
                            <m:r>
                              <a:rPr lang="en-PH" b="1" i="1">
                                <a:latin typeface="Cambria Math" panose="02040503050406030204" pitchFamily="18" charset="0"/>
                              </a:rPr>
                              <m:t>𝟐</m:t>
                            </m:r>
                          </m:sup>
                        </m:sSup>
                        <m:r>
                          <a:rPr lang="en-PH" b="1" i="1">
                            <a:latin typeface="Cambria Math" panose="02040503050406030204" pitchFamily="18" charset="0"/>
                          </a:rPr>
                          <m:t> </m:t>
                        </m:r>
                      </m:e>
                    </m:nary>
                    <m:r>
                      <m:rPr>
                        <m:nor/>
                      </m:rPr>
                      <a:rPr lang="en-PH" b="1">
                        <a:latin typeface="Cambria Math" panose="02040503050406030204" pitchFamily="18" charset="0"/>
                      </a:rPr>
                      <m:t>+</m:t>
                    </m:r>
                    <m:r>
                      <m:rPr>
                        <m:nor/>
                      </m:rPr>
                      <a:rPr lang="en-PH" b="1" i="0" smtClean="0">
                        <a:latin typeface="Cambria Math" panose="02040503050406030204" pitchFamily="18" charset="0"/>
                      </a:rPr>
                      <m:t> </m:t>
                    </m:r>
                    <m:sSub>
                      <m:sSubPr>
                        <m:ctrlPr>
                          <a:rPr lang="en-PH" b="1" i="1" dirty="0">
                            <a:latin typeface="Cambria Math" panose="02040503050406030204" pitchFamily="18" charset="0"/>
                            <a:ea typeface="Cambria Math" panose="02040503050406030204" pitchFamily="18" charset="0"/>
                          </a:rPr>
                        </m:ctrlPr>
                      </m:sSubPr>
                      <m:e>
                        <m:r>
                          <a:rPr lang="en-PH" b="1" i="1" dirty="0">
                            <a:latin typeface="Cambria Math" panose="02040503050406030204" pitchFamily="18" charset="0"/>
                            <a:ea typeface="Cambria Math" panose="02040503050406030204" pitchFamily="18" charset="0"/>
                          </a:rPr>
                          <m:t>𝒍</m:t>
                        </m:r>
                        <m:r>
                          <a:rPr lang="en-PH" b="1" i="1" dirty="0">
                            <a:latin typeface="Cambria Math" panose="02040503050406030204" pitchFamily="18" charset="0"/>
                            <a:ea typeface="Cambria Math" panose="02040503050406030204" pitchFamily="18" charset="0"/>
                          </a:rPr>
                          <m:t>𝟏</m:t>
                        </m:r>
                      </m:e>
                      <m:sub>
                        <m:r>
                          <a:rPr lang="en-PH" b="1" i="1" dirty="0">
                            <a:latin typeface="Cambria Math" panose="02040503050406030204" pitchFamily="18" charset="0"/>
                            <a:ea typeface="Cambria Math" panose="02040503050406030204" pitchFamily="18" charset="0"/>
                          </a:rPr>
                          <m:t>𝒓𝒂𝒕𝒊𝒐</m:t>
                        </m:r>
                      </m:sub>
                    </m:sSub>
                    <m:nary>
                      <m:naryPr>
                        <m:chr m:val="∑"/>
                        <m:ctrlPr>
                          <a:rPr lang="en-PH" b="1" i="1">
                            <a:latin typeface="Cambria Math" panose="02040503050406030204" pitchFamily="18" charset="0"/>
                          </a:rPr>
                        </m:ctrlPr>
                      </m:naryPr>
                      <m:sub>
                        <m:r>
                          <a:rPr lang="en-PH" b="1" i="1">
                            <a:latin typeface="Cambria Math" panose="02040503050406030204" pitchFamily="18" charset="0"/>
                          </a:rPr>
                          <m:t>𝒋</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𝒏</m:t>
                        </m:r>
                      </m:sup>
                      <m:e>
                        <m:r>
                          <a:rPr lang="en-PH" b="1" i="1">
                            <a:latin typeface="Cambria Math" panose="02040503050406030204" pitchFamily="18" charset="0"/>
                          </a:rPr>
                          <m:t>|</m:t>
                        </m:r>
                        <m:r>
                          <a:rPr lang="en-PH" b="1" i="1">
                            <a:latin typeface="Cambria Math" panose="02040503050406030204" pitchFamily="18" charset="0"/>
                            <a:ea typeface="Cambria Math" panose="02040503050406030204" pitchFamily="18" charset="0"/>
                          </a:rPr>
                          <m:t>𝜽</m:t>
                        </m:r>
                        <m:r>
                          <a:rPr lang="en-PH" b="1" i="1">
                            <a:latin typeface="Cambria Math" panose="02040503050406030204" pitchFamily="18" charset="0"/>
                          </a:rPr>
                          <m:t>|</m:t>
                        </m:r>
                        <m:r>
                          <a:rPr lang="en-PH" b="1" i="1">
                            <a:latin typeface="Cambria Math" panose="02040503050406030204" pitchFamily="18" charset="0"/>
                          </a:rPr>
                          <m:t> </m:t>
                        </m:r>
                      </m:e>
                    </m:nary>
                    <m:r>
                      <a:rPr lang="en-PH" b="1" i="1" dirty="0" smtClean="0">
                        <a:latin typeface="Cambria Math" panose="02040503050406030204" pitchFamily="18" charset="0"/>
                        <a:ea typeface="Cambria Math" panose="02040503050406030204" pitchFamily="18" charset="0"/>
                      </a:rPr>
                      <m:t>]</m:t>
                    </m:r>
                    <m:r>
                      <a:rPr lang="en-PH" b="1" i="1" smtClean="0">
                        <a:latin typeface="Cambria Math" panose="02040503050406030204" pitchFamily="18" charset="0"/>
                      </a:rPr>
                      <m:t>]</m:t>
                    </m:r>
                  </m:oMath>
                </a14:m>
                <a:endParaRPr lang="en-PH" b="1" dirty="0"/>
              </a:p>
              <a:p>
                <a:pPr marL="0" indent="0">
                  <a:buNone/>
                </a:pPr>
                <a:r>
                  <a:rPr lang="en-PH" dirty="0"/>
                  <a:t>Where:</a:t>
                </a:r>
              </a:p>
              <a:p>
                <a:pPr marL="0" indent="0">
                  <a:buNone/>
                </a:pPr>
                <a:r>
                  <a:rPr lang="en-PH" dirty="0"/>
                  <a:t>	</a:t>
                </a:r>
                <a:r>
                  <a:rPr lang="en-PH" b="0" dirty="0"/>
                  <a:t> </a:t>
                </a:r>
                <a14:m>
                  <m:oMath xmlns:m="http://schemas.openxmlformats.org/officeDocument/2006/math">
                    <m:r>
                      <a:rPr lang="en-PH" b="1" i="0" dirty="0" smtClean="0">
                        <a:latin typeface="Cambria Math" panose="02040503050406030204" pitchFamily="18" charset="0"/>
                      </a:rPr>
                      <m:t>𝐉</m:t>
                    </m:r>
                    <m:d>
                      <m:dPr>
                        <m:ctrlPr>
                          <a:rPr lang="en-PH" b="1" i="1" dirty="0" smtClean="0">
                            <a:latin typeface="Cambria Math" panose="02040503050406030204" pitchFamily="18" charset="0"/>
                          </a:rPr>
                        </m:ctrlPr>
                      </m:dPr>
                      <m:e>
                        <m:r>
                          <a:rPr lang="en-PH" b="1" i="1">
                            <a:latin typeface="Cambria Math" panose="02040503050406030204" pitchFamily="18" charset="0"/>
                            <a:ea typeface="Cambria Math" panose="02040503050406030204" pitchFamily="18" charset="0"/>
                          </a:rPr>
                          <m:t>𝜽</m:t>
                        </m:r>
                      </m:e>
                    </m:d>
                  </m:oMath>
                </a14:m>
                <a:r>
                  <a:rPr lang="en-PH" b="1" dirty="0"/>
                  <a:t> </a:t>
                </a:r>
                <a:r>
                  <a:rPr lang="en-PH" dirty="0"/>
                  <a:t>= Cost function (The function that we will be trying to minimize in order to get 		the optimal weights/coefficients of our linear model).</a:t>
                </a:r>
              </a:p>
              <a:p>
                <a:pPr marL="0" indent="0">
                  <a:buNone/>
                </a:pPr>
                <a:r>
                  <a:rPr lang="en-PH" dirty="0"/>
                  <a:t>	</a:t>
                </a:r>
                <a:r>
                  <a:rPr lang="en-PH" b="1" dirty="0"/>
                  <a:t>m</a:t>
                </a:r>
                <a:r>
                  <a:rPr lang="en-PH" dirty="0"/>
                  <a:t> = Total training samples</a:t>
                </a:r>
              </a:p>
              <a:p>
                <a:pPr marL="0" indent="0">
                  <a:buNone/>
                </a:pPr>
                <a:r>
                  <a:rPr lang="en-PH" dirty="0"/>
                  <a:t>	</a:t>
                </a:r>
                <a:r>
                  <a:rPr lang="en-PH" b="1" dirty="0" err="1"/>
                  <a:t>i</a:t>
                </a:r>
                <a:r>
                  <a:rPr lang="en-PH" dirty="0"/>
                  <a:t> = training sample index</a:t>
                </a:r>
              </a:p>
              <a:p>
                <a:pPr marL="0" indent="0">
                  <a:buNone/>
                </a:pPr>
                <a:r>
                  <a:rPr lang="en-PH" dirty="0"/>
                  <a:t>	</a:t>
                </a:r>
                <a:r>
                  <a:rPr lang="en-PH" dirty="0">
                    <a:ea typeface="Cambria Math" panose="02040503050406030204" pitchFamily="18" charset="0"/>
                  </a:rPr>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smtClean="0">
                                <a:latin typeface="Cambria Math" panose="02040503050406030204" pitchFamily="18" charset="0"/>
                              </a:rPr>
                            </m:ctrlPr>
                          </m:sSupPr>
                          <m:e>
                            <m:r>
                              <a:rPr lang="en-PH" b="1" i="1" dirty="0" smtClean="0">
                                <a:latin typeface="Cambria Math" panose="02040503050406030204" pitchFamily="18" charset="0"/>
                              </a:rPr>
                              <m:t>𝒙</m:t>
                            </m:r>
                          </m:e>
                          <m:sup>
                            <m:d>
                              <m:dPr>
                                <m:ctrlPr>
                                  <a:rPr lang="en-PH" b="1" i="1" dirty="0" smtClean="0">
                                    <a:latin typeface="Cambria Math" panose="02040503050406030204" pitchFamily="18" charset="0"/>
                                  </a:rPr>
                                </m:ctrlPr>
                              </m:dPr>
                              <m:e>
                                <m:r>
                                  <a:rPr lang="en-PH" b="1" i="1" dirty="0" smtClean="0">
                                    <a:latin typeface="Cambria Math" panose="02040503050406030204" pitchFamily="18" charset="0"/>
                                  </a:rPr>
                                  <m:t>𝒊</m:t>
                                </m:r>
                              </m:e>
                            </m:d>
                          </m:sup>
                        </m:sSup>
                      </m:e>
                    </m:d>
                  </m:oMath>
                </a14:m>
                <a:r>
                  <a:rPr lang="en-PH" dirty="0"/>
                  <a:t> = y prediction of a training sample at index </a:t>
                </a:r>
                <a:r>
                  <a:rPr lang="en-PH" dirty="0" err="1"/>
                  <a:t>i</a:t>
                </a:r>
                <a:endParaRPr lang="en-PH" dirty="0"/>
              </a:p>
              <a:p>
                <a:pPr marL="0" indent="0">
                  <a:buNone/>
                </a:pPr>
                <a:r>
                  <a:rPr lang="en-PH" dirty="0"/>
                  <a:t>	 </a:t>
                </a:r>
                <a14:m>
                  <m:oMath xmlns:m="http://schemas.openxmlformats.org/officeDocument/2006/math">
                    <m:sSup>
                      <m:sSupPr>
                        <m:ctrlPr>
                          <a:rPr lang="en-PH" b="1" i="1" dirty="0">
                            <a:latin typeface="Cambria Math" panose="02040503050406030204" pitchFamily="18" charset="0"/>
                          </a:rPr>
                        </m:ctrlPr>
                      </m:sSupPr>
                      <m:e>
                        <m:r>
                          <a:rPr lang="en-PH" b="1" i="1" dirty="0" smtClean="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oMath>
                </a14:m>
                <a:r>
                  <a:rPr lang="en-PH" dirty="0"/>
                  <a:t> = y actual or y true value at index </a:t>
                </a:r>
                <a:r>
                  <a:rPr lang="en-PH" dirty="0" err="1"/>
                  <a:t>i</a:t>
                </a:r>
                <a:r>
                  <a:rPr lang="en-PH" dirty="0"/>
                  <a:t> of a training sample</a:t>
                </a:r>
              </a:p>
              <a:p>
                <a:pPr marL="0" indent="0">
                  <a:buNone/>
                </a:pPr>
                <a:r>
                  <a:rPr lang="en-PH" dirty="0"/>
                  <a:t>	</a:t>
                </a:r>
                <a:r>
                  <a:rPr lang="en-PH" b="1" dirty="0"/>
                  <a:t>j</a:t>
                </a:r>
                <a:r>
                  <a:rPr lang="en-PH" dirty="0"/>
                  <a:t> = bias or weight index. Index of bias term is 0.</a:t>
                </a:r>
              </a:p>
              <a:p>
                <a:pPr marL="0" indent="0">
                  <a:buNone/>
                </a:pPr>
                <a:r>
                  <a:rPr lang="en-PH" dirty="0"/>
                  <a:t>	</a:t>
                </a:r>
                <a:r>
                  <a:rPr lang="en-PH" b="1" dirty="0"/>
                  <a:t>n</a:t>
                </a:r>
                <a:r>
                  <a:rPr lang="en-PH" dirty="0"/>
                  <a:t> = total features / independent variables</a:t>
                </a:r>
              </a:p>
              <a:p>
                <a:pPr marL="0" indent="0">
                  <a:buNone/>
                </a:pPr>
                <a:r>
                  <a:rPr lang="en-PH" dirty="0">
                    <a:ea typeface="Cambria Math" panose="02040503050406030204" pitchFamily="18" charset="0"/>
                  </a:rPr>
                  <a:t>	</a:t>
                </a:r>
                <a14:m>
                  <m:oMath xmlns:m="http://schemas.openxmlformats.org/officeDocument/2006/math">
                    <m:r>
                      <a:rPr lang="el-GR" b="1" i="1" dirty="0" smtClean="0">
                        <a:latin typeface="Cambria Math" panose="02040503050406030204" pitchFamily="18" charset="0"/>
                        <a:ea typeface="Cambria Math" panose="02040503050406030204" pitchFamily="18" charset="0"/>
                      </a:rPr>
                      <m:t>𝝀</m:t>
                    </m:r>
                  </m:oMath>
                </a14:m>
                <a:r>
                  <a:rPr lang="en-PH" dirty="0"/>
                  <a:t> = lambda value / regularization value (</a:t>
                </a:r>
                <a14:m>
                  <m:oMath xmlns:m="http://schemas.openxmlformats.org/officeDocument/2006/math">
                    <m:r>
                      <m:rPr>
                        <m:sty m:val="p"/>
                      </m:rPr>
                      <a:rPr lang="en-PH" dirty="0">
                        <a:latin typeface="Cambria Math" panose="02040503050406030204" pitchFamily="18" charset="0"/>
                        <a:ea typeface="Cambria Math" panose="02040503050406030204" pitchFamily="18" charset="0"/>
                      </a:rPr>
                      <m:t>Note</m:t>
                    </m:r>
                    <m:r>
                      <a:rPr lang="en-PH" dirty="0">
                        <a:latin typeface="Cambria Math" panose="02040503050406030204" pitchFamily="18" charset="0"/>
                        <a:ea typeface="Cambria Math" panose="02040503050406030204" pitchFamily="18" charset="0"/>
                      </a:rPr>
                      <m:t>: </m:t>
                    </m:r>
                    <m:r>
                      <a:rPr lang="el-GR" b="1" i="1" dirty="0">
                        <a:latin typeface="Cambria Math" panose="02040503050406030204" pitchFamily="18" charset="0"/>
                        <a:ea typeface="Cambria Math" panose="02040503050406030204" pitchFamily="18" charset="0"/>
                      </a:rPr>
                      <m:t>𝝀</m:t>
                    </m:r>
                  </m:oMath>
                </a14:m>
                <a:r>
                  <a:rPr lang="en-PH" dirty="0"/>
                  <a:t> &gt; 0)</a:t>
                </a:r>
              </a:p>
              <a:p>
                <a:pPr marL="0" indent="0">
                  <a:buNone/>
                </a:pPr>
                <a:r>
                  <a:rPr lang="en-PH" dirty="0"/>
                  <a:t>	</a:t>
                </a:r>
                <a:r>
                  <a:rPr lang="en-PH" b="1" dirty="0">
                    <a:ea typeface="Cambria Math" panose="02040503050406030204" pitchFamily="18" charset="0"/>
                  </a:rPr>
                  <a:t> </a:t>
                </a:r>
                <a14:m>
                  <m:oMath xmlns:m="http://schemas.openxmlformats.org/officeDocument/2006/math">
                    <m:sSub>
                      <m:sSubPr>
                        <m:ctrlPr>
                          <a:rPr lang="en-PH" b="1" i="1" dirty="0" smtClean="0">
                            <a:latin typeface="Cambria Math" panose="02040503050406030204" pitchFamily="18" charset="0"/>
                            <a:ea typeface="Cambria Math" panose="02040503050406030204" pitchFamily="18" charset="0"/>
                          </a:rPr>
                        </m:ctrlPr>
                      </m:sSubPr>
                      <m:e>
                        <m:r>
                          <a:rPr lang="en-PH" b="1" i="1" dirty="0" smtClean="0">
                            <a:latin typeface="Cambria Math" panose="02040503050406030204" pitchFamily="18" charset="0"/>
                            <a:ea typeface="Cambria Math" panose="02040503050406030204" pitchFamily="18" charset="0"/>
                          </a:rPr>
                          <m:t>𝒍</m:t>
                        </m:r>
                        <m:r>
                          <a:rPr lang="en-PH" b="1" i="1" dirty="0" smtClean="0">
                            <a:latin typeface="Cambria Math" panose="02040503050406030204" pitchFamily="18" charset="0"/>
                            <a:ea typeface="Cambria Math" panose="02040503050406030204" pitchFamily="18" charset="0"/>
                          </a:rPr>
                          <m:t>𝟏</m:t>
                        </m:r>
                      </m:e>
                      <m:sub>
                        <m:r>
                          <a:rPr lang="en-PH" b="1" i="1" dirty="0" smtClean="0">
                            <a:latin typeface="Cambria Math" panose="02040503050406030204" pitchFamily="18" charset="0"/>
                            <a:ea typeface="Cambria Math" panose="02040503050406030204" pitchFamily="18" charset="0"/>
                          </a:rPr>
                          <m:t>𝒓𝒂𝒕𝒊𝒐</m:t>
                        </m:r>
                      </m:sub>
                    </m:sSub>
                  </m:oMath>
                </a14:m>
                <a:r>
                  <a:rPr lang="en-PH" dirty="0"/>
                  <a:t> = the ratio between L1 and L2 penalty. If the value used is 0 then the penalty applied is L2, 	else if it is 1 then penalty  applied is L1, else 0 &lt; l1_ratio &lt; 1 then a combination of L1 and L2.</a:t>
                </a:r>
              </a:p>
              <a:p>
                <a:pPr marL="0" indent="0">
                  <a:buNone/>
                </a:pPr>
                <a:endParaRPr lang="en-PH" dirty="0"/>
              </a:p>
              <a:p>
                <a:pPr marL="0" indent="0">
                  <a:buNone/>
                </a:pPr>
                <a:endParaRPr lang="en-PH" dirty="0"/>
              </a:p>
              <a:p>
                <a:pPr marL="0" indent="0">
                  <a:buNone/>
                </a:pPr>
                <a:endParaRPr lang="en-PH" dirty="0"/>
              </a:p>
            </p:txBody>
          </p:sp>
        </mc:Choice>
        <mc:Fallback>
          <p:sp>
            <p:nvSpPr>
              <p:cNvPr id="3" name="Content Placeholder 2">
                <a:extLst>
                  <a:ext uri="{FF2B5EF4-FFF2-40B4-BE49-F238E27FC236}">
                    <a16:creationId xmlns:a16="http://schemas.microsoft.com/office/drawing/2014/main" id="{2D77AFB0-E764-D1B2-0410-67EF85EF982E}"/>
                  </a:ext>
                </a:extLst>
              </p:cNvPr>
              <p:cNvSpPr>
                <a:spLocks noGrp="1" noRot="1" noChangeAspect="1" noMove="1" noResize="1" noEditPoints="1" noAdjustHandles="1" noChangeArrowheads="1" noChangeShapeType="1" noTextEdit="1"/>
              </p:cNvSpPr>
              <p:nvPr>
                <p:ph idx="1"/>
              </p:nvPr>
            </p:nvSpPr>
            <p:spPr>
              <a:xfrm>
                <a:off x="865762" y="1065179"/>
                <a:ext cx="11196536" cy="5505855"/>
              </a:xfrm>
              <a:blipFill>
                <a:blip r:embed="rId2"/>
                <a:stretch>
                  <a:fillRect l="-490" t="-1440" r="-544"/>
                </a:stretch>
              </a:blipFill>
            </p:spPr>
            <p:txBody>
              <a:bodyPr/>
              <a:lstStyle/>
              <a:p>
                <a:r>
                  <a:rPr lang="en-PH">
                    <a:noFill/>
                  </a:rPr>
                  <a:t> </a:t>
                </a:r>
              </a:p>
            </p:txBody>
          </p:sp>
        </mc:Fallback>
      </mc:AlternateContent>
    </p:spTree>
    <p:extLst>
      <p:ext uri="{BB962C8B-B14F-4D97-AF65-F5344CB8AC3E}">
        <p14:creationId xmlns:p14="http://schemas.microsoft.com/office/powerpoint/2010/main" val="36470167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371600" y="685800"/>
            <a:ext cx="9601200" cy="1264298"/>
          </a:xfrm>
        </p:spPr>
        <p:txBody>
          <a:bodyPr>
            <a:normAutofit fontScale="90000"/>
          </a:bodyPr>
          <a:lstStyle/>
          <a:p>
            <a:r>
              <a:rPr lang="en-PH" dirty="0"/>
              <a:t>Other things to Consider when developing ML models: </a:t>
            </a:r>
          </a:p>
        </p:txBody>
      </p:sp>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a:xfrm>
            <a:off x="1371601" y="1950098"/>
            <a:ext cx="4724400" cy="4665306"/>
          </a:xfrm>
        </p:spPr>
        <p:txBody>
          <a:bodyPr>
            <a:normAutofit/>
          </a:bodyPr>
          <a:lstStyle/>
          <a:p>
            <a:r>
              <a:rPr lang="en-PH" dirty="0"/>
              <a:t>Hyperparameter Tuning</a:t>
            </a:r>
          </a:p>
          <a:p>
            <a:pPr lvl="1"/>
            <a:r>
              <a:rPr lang="en-PH" dirty="0"/>
              <a:t>Grid Search</a:t>
            </a:r>
          </a:p>
          <a:p>
            <a:pPr lvl="1"/>
            <a:r>
              <a:rPr lang="en-PH" dirty="0"/>
              <a:t>Randomized Search</a:t>
            </a:r>
          </a:p>
          <a:p>
            <a:r>
              <a:rPr lang="en-PH" dirty="0"/>
              <a:t>Data Normalization &amp; Standardization</a:t>
            </a:r>
          </a:p>
          <a:p>
            <a:r>
              <a:rPr lang="en-PH" dirty="0"/>
              <a:t>Data Leak</a:t>
            </a:r>
          </a:p>
          <a:p>
            <a:r>
              <a:rPr lang="en-PH" dirty="0"/>
              <a:t>Training, Testing, and Validation</a:t>
            </a:r>
          </a:p>
          <a:p>
            <a:pPr lvl="1"/>
            <a:r>
              <a:rPr lang="en-PH" dirty="0"/>
              <a:t>Cross Validation</a:t>
            </a:r>
          </a:p>
          <a:p>
            <a:pPr lvl="2"/>
            <a:r>
              <a:rPr lang="en-PH" dirty="0"/>
              <a:t>Leave One Out</a:t>
            </a:r>
          </a:p>
          <a:p>
            <a:pPr lvl="2"/>
            <a:r>
              <a:rPr lang="en-PH" dirty="0"/>
              <a:t>K Fold</a:t>
            </a:r>
          </a:p>
          <a:p>
            <a:pPr lvl="2"/>
            <a:r>
              <a:rPr lang="en-PH" dirty="0"/>
              <a:t>Stratified K Fold</a:t>
            </a:r>
          </a:p>
          <a:p>
            <a:pPr lvl="2"/>
            <a:r>
              <a:rPr lang="en-PH" dirty="0"/>
              <a:t>Stratified Shuffle Split</a:t>
            </a:r>
          </a:p>
          <a:p>
            <a:pPr lvl="2"/>
            <a:r>
              <a:rPr lang="en-PH" dirty="0"/>
              <a:t>Etc.</a:t>
            </a:r>
          </a:p>
          <a:p>
            <a:pPr marL="0" indent="0">
              <a:buNone/>
            </a:pPr>
            <a:endParaRPr lang="en-PH" dirty="0"/>
          </a:p>
        </p:txBody>
      </p:sp>
      <p:sp>
        <p:nvSpPr>
          <p:cNvPr id="4" name="Content Placeholder 2">
            <a:extLst>
              <a:ext uri="{FF2B5EF4-FFF2-40B4-BE49-F238E27FC236}">
                <a16:creationId xmlns:a16="http://schemas.microsoft.com/office/drawing/2014/main" id="{A3DD37F3-E792-2197-C2AD-3543C9541358}"/>
              </a:ext>
            </a:extLst>
          </p:cNvPr>
          <p:cNvSpPr txBox="1">
            <a:spLocks/>
          </p:cNvSpPr>
          <p:nvPr/>
        </p:nvSpPr>
        <p:spPr>
          <a:xfrm>
            <a:off x="6478556" y="1822579"/>
            <a:ext cx="4724400" cy="466530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PH" dirty="0"/>
              <a:t>Feature Engineering</a:t>
            </a:r>
          </a:p>
          <a:p>
            <a:r>
              <a:rPr lang="en-PH" dirty="0"/>
              <a:t>Data Cleaning</a:t>
            </a:r>
          </a:p>
          <a:p>
            <a:r>
              <a:rPr lang="en-PH" dirty="0"/>
              <a:t>Feature Selection</a:t>
            </a:r>
          </a:p>
          <a:p>
            <a:r>
              <a:rPr lang="en-PH" dirty="0"/>
              <a:t>Concept Drift</a:t>
            </a:r>
          </a:p>
          <a:p>
            <a:r>
              <a:rPr lang="en-PH" dirty="0"/>
              <a:t>Multicollinearity</a:t>
            </a:r>
          </a:p>
          <a:p>
            <a:r>
              <a:rPr lang="en-PH" dirty="0"/>
              <a:t>Etc.</a:t>
            </a:r>
          </a:p>
          <a:p>
            <a:pPr lvl="2"/>
            <a:endParaRPr lang="en-PH" dirty="0"/>
          </a:p>
          <a:p>
            <a:pPr marL="0" indent="0">
              <a:buFont typeface="Franklin Gothic Book" panose="020B0503020102020204" pitchFamily="34" charset="0"/>
              <a:buNone/>
            </a:pPr>
            <a:endParaRPr lang="en-PH" dirty="0"/>
          </a:p>
        </p:txBody>
      </p:sp>
    </p:spTree>
    <p:extLst>
      <p:ext uri="{BB962C8B-B14F-4D97-AF65-F5344CB8AC3E}">
        <p14:creationId xmlns:p14="http://schemas.microsoft.com/office/powerpoint/2010/main" val="32287143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FB037-CC3E-9CA9-287E-3EC090A00251}"/>
              </a:ext>
            </a:extLst>
          </p:cNvPr>
          <p:cNvSpPr>
            <a:spLocks noGrp="1"/>
          </p:cNvSpPr>
          <p:nvPr>
            <p:ph type="title"/>
          </p:nvPr>
        </p:nvSpPr>
        <p:spPr/>
        <p:txBody>
          <a:bodyPr/>
          <a:lstStyle/>
          <a:p>
            <a:r>
              <a:rPr lang="en-PH" dirty="0"/>
              <a:t>Sources:</a:t>
            </a:r>
          </a:p>
        </p:txBody>
      </p:sp>
      <p:sp>
        <p:nvSpPr>
          <p:cNvPr id="3" name="Content Placeholder 2">
            <a:extLst>
              <a:ext uri="{FF2B5EF4-FFF2-40B4-BE49-F238E27FC236}">
                <a16:creationId xmlns:a16="http://schemas.microsoft.com/office/drawing/2014/main" id="{719DA1C7-2379-710E-4E1F-29807A5EE30D}"/>
              </a:ext>
            </a:extLst>
          </p:cNvPr>
          <p:cNvSpPr>
            <a:spLocks noGrp="1"/>
          </p:cNvSpPr>
          <p:nvPr>
            <p:ph idx="1"/>
          </p:nvPr>
        </p:nvSpPr>
        <p:spPr>
          <a:xfrm>
            <a:off x="1371600" y="1875453"/>
            <a:ext cx="9601200" cy="4450702"/>
          </a:xfrm>
        </p:spPr>
        <p:txBody>
          <a:bodyPr>
            <a:normAutofit/>
          </a:bodyPr>
          <a:lstStyle/>
          <a:p>
            <a:r>
              <a:rPr lang="en-PH" dirty="0">
                <a:hlinkClick r:id="rId2"/>
              </a:rPr>
              <a:t>ML | Linear Regression - </a:t>
            </a:r>
            <a:r>
              <a:rPr lang="en-PH" dirty="0" err="1">
                <a:hlinkClick r:id="rId2"/>
              </a:rPr>
              <a:t>GeeksforGeeks</a:t>
            </a:r>
            <a:endParaRPr lang="en-US" dirty="0">
              <a:hlinkClick r:id="rId3"/>
            </a:endParaRPr>
          </a:p>
          <a:p>
            <a:r>
              <a:rPr lang="en-US" dirty="0">
                <a:hlinkClick r:id="rId3"/>
              </a:rPr>
              <a:t>ML | Normal Equation in Linear Regression – </a:t>
            </a:r>
            <a:r>
              <a:rPr lang="en-US" dirty="0" err="1">
                <a:hlinkClick r:id="rId3"/>
              </a:rPr>
              <a:t>GeeksforGeeks</a:t>
            </a:r>
            <a:endParaRPr lang="en-US" dirty="0"/>
          </a:p>
          <a:p>
            <a:r>
              <a:rPr lang="en-PH" dirty="0">
                <a:hlinkClick r:id="rId4"/>
              </a:rPr>
              <a:t>Lasso regression: implementation of coordinate descent — Data Blog (xavierbourretsicotte.github.io)</a:t>
            </a:r>
            <a:endParaRPr lang="en-PH" dirty="0"/>
          </a:p>
          <a:p>
            <a:r>
              <a:rPr lang="en-US" dirty="0">
                <a:hlinkClick r:id="rId5"/>
              </a:rPr>
              <a:t>Lasso Regression Explained, Step by Step (machinelearningcompass.com)</a:t>
            </a:r>
            <a:endParaRPr lang="en-US" dirty="0"/>
          </a:p>
          <a:p>
            <a:r>
              <a:rPr lang="en-PH" dirty="0" err="1">
                <a:hlinkClick r:id="rId6"/>
              </a:rPr>
              <a:t>userR.dvi</a:t>
            </a:r>
            <a:r>
              <a:rPr lang="en-PH" dirty="0">
                <a:hlinkClick r:id="rId6"/>
              </a:rPr>
              <a:t> (</a:t>
            </a:r>
            <a:r>
              <a:rPr lang="en-PH" dirty="0" err="1">
                <a:hlinkClick r:id="rId6"/>
              </a:rPr>
              <a:t>su.domains</a:t>
            </a:r>
            <a:r>
              <a:rPr lang="en-PH" dirty="0">
                <a:hlinkClick r:id="rId6"/>
              </a:rPr>
              <a:t>)</a:t>
            </a:r>
            <a:endParaRPr lang="en-US" dirty="0"/>
          </a:p>
          <a:p>
            <a:r>
              <a:rPr lang="en-US" dirty="0"/>
              <a:t>Andrew Ng Machine Learning Coursera</a:t>
            </a:r>
            <a:endParaRPr lang="en-PH" dirty="0"/>
          </a:p>
        </p:txBody>
      </p:sp>
    </p:spTree>
    <p:extLst>
      <p:ext uri="{BB962C8B-B14F-4D97-AF65-F5344CB8AC3E}">
        <p14:creationId xmlns:p14="http://schemas.microsoft.com/office/powerpoint/2010/main" val="6263913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p:txBody>
          <a:bodyPr/>
          <a:lstStyle/>
          <a:p>
            <a:r>
              <a:rPr lang="en-PH" dirty="0"/>
              <a:t>Linear Model / Linear Equation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a:xfrm>
                <a:off x="1371599" y="2286000"/>
                <a:ext cx="10235683" cy="4198776"/>
              </a:xfrm>
            </p:spPr>
            <p:txBody>
              <a:bodyPr>
                <a:normAutofit fontScale="92500" lnSpcReduction="10000"/>
              </a:bodyPr>
              <a:lstStyle/>
              <a:p>
                <a:r>
                  <a:rPr lang="en-PH" dirty="0"/>
                  <a:t>General Formula: y=</a:t>
                </a:r>
                <a:r>
                  <a:rPr lang="en-PH" dirty="0" err="1"/>
                  <a:t>mx+b</a:t>
                </a:r>
                <a:endParaRPr lang="en-PH" dirty="0"/>
              </a:p>
              <a:p>
                <a:r>
                  <a:rPr lang="en-PH" dirty="0"/>
                  <a:t>Formula for Multiple Features / Independent Variables of Linear Regression Model :</a:t>
                </a:r>
              </a:p>
              <a:p>
                <a:pPr marL="0" indent="0">
                  <a:buNone/>
                </a:pPr>
                <a14:m>
                  <m:oMath xmlns:m="http://schemas.openxmlformats.org/officeDocument/2006/math">
                    <m:acc>
                      <m:accPr>
                        <m:chr m:val="̂"/>
                        <m:ctrlPr>
                          <a:rPr lang="en-PH" b="0" i="1" smtClean="0">
                            <a:latin typeface="Cambria Math" panose="02040503050406030204" pitchFamily="18" charset="0"/>
                          </a:rPr>
                        </m:ctrlPr>
                      </m:accPr>
                      <m:e>
                        <m:r>
                          <a:rPr lang="en-PH" b="0" i="1" smtClean="0">
                            <a:latin typeface="Cambria Math" panose="02040503050406030204" pitchFamily="18" charset="0"/>
                          </a:rPr>
                          <m:t>𝑦</m:t>
                        </m:r>
                      </m:e>
                    </m:acc>
                    <m:r>
                      <a:rPr lang="en-PH" b="0" i="1" smtClean="0">
                        <a:latin typeface="Cambria Math" panose="02040503050406030204" pitchFamily="18" charset="0"/>
                      </a:rPr>
                      <m:t>=</m:t>
                    </m:r>
                    <m:sSub>
                      <m:sSubPr>
                        <m:ctrlPr>
                          <a:rPr lang="en-PH" i="1" smtClean="0">
                            <a:latin typeface="Cambria Math" panose="02040503050406030204" pitchFamily="18" charset="0"/>
                            <a:ea typeface="Cambria Math" panose="02040503050406030204" pitchFamily="18" charset="0"/>
                          </a:rPr>
                        </m:ctrlPr>
                      </m:sSubPr>
                      <m:e>
                        <m:r>
                          <a:rPr lang="en-PH" b="0" i="1" smtClean="0">
                            <a:latin typeface="Cambria Math" panose="02040503050406030204" pitchFamily="18" charset="0"/>
                            <a:ea typeface="Cambria Math" panose="02040503050406030204" pitchFamily="18" charset="0"/>
                          </a:rPr>
                          <m:t>h</m:t>
                        </m:r>
                      </m:e>
                      <m:sub>
                        <m:r>
                          <a:rPr lang="en-PH" i="1">
                            <a:latin typeface="Cambria Math" panose="02040503050406030204" pitchFamily="18" charset="0"/>
                            <a:ea typeface="Cambria Math" panose="02040503050406030204" pitchFamily="18" charset="0"/>
                          </a:rPr>
                          <m:t>𝜃</m:t>
                        </m:r>
                      </m:sub>
                    </m:sSub>
                    <m:r>
                      <a:rPr lang="en-PH" b="0" i="1" dirty="0" smtClean="0">
                        <a:latin typeface="Cambria Math" panose="02040503050406030204" pitchFamily="18" charset="0"/>
                      </a:rPr>
                      <m:t>(</m:t>
                    </m:r>
                    <m:r>
                      <a:rPr lang="en-PH" b="0" i="1" dirty="0" smtClean="0">
                        <a:latin typeface="Cambria Math" panose="02040503050406030204" pitchFamily="18" charset="0"/>
                      </a:rPr>
                      <m:t>𝑥</m:t>
                    </m:r>
                    <m:r>
                      <a:rPr lang="en-PH" b="0" i="1" dirty="0" smtClean="0">
                        <a:latin typeface="Cambria Math" panose="02040503050406030204" pitchFamily="18" charset="0"/>
                      </a:rPr>
                      <m:t>)=</m:t>
                    </m:r>
                    <m:sSub>
                      <m:sSubPr>
                        <m:ctrlPr>
                          <a:rPr lang="en-PH" b="0" i="1" smtClean="0">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𝜃</m:t>
                        </m:r>
                      </m:e>
                      <m:sub>
                        <m:r>
                          <a:rPr lang="en-PH" i="1">
                            <a:latin typeface="Cambria Math" panose="02040503050406030204" pitchFamily="18" charset="0"/>
                            <a:ea typeface="Cambria Math" panose="02040503050406030204" pitchFamily="18" charset="0"/>
                          </a:rPr>
                          <m:t>0</m:t>
                        </m:r>
                        <m:r>
                          <m:rPr>
                            <m:nor/>
                          </m:rPr>
                          <a:rPr lang="en-PH" dirty="0"/>
                          <m:t> </m:t>
                        </m:r>
                      </m:sub>
                    </m:sSub>
                    <m:r>
                      <a:rPr lang="en-PH" b="0" i="1" smtClean="0">
                        <a:latin typeface="Cambria Math" panose="02040503050406030204" pitchFamily="18" charset="0"/>
                        <a:ea typeface="Cambria Math" panose="02040503050406030204" pitchFamily="18" charset="0"/>
                      </a:rPr>
                      <m:t>+</m:t>
                    </m:r>
                    <m:sSub>
                      <m:sSubPr>
                        <m:ctrlPr>
                          <a:rPr lang="en-PH" i="1">
                            <a:latin typeface="Cambria Math" panose="02040503050406030204" pitchFamily="18" charset="0"/>
                            <a:ea typeface="Cambria Math" panose="02040503050406030204" pitchFamily="18" charset="0"/>
                          </a:rPr>
                        </m:ctrlPr>
                      </m:sSubPr>
                      <m:e>
                        <m:sSub>
                          <m:sSubPr>
                            <m:ctrlPr>
                              <a:rPr lang="en-PH" i="1">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𝜃</m:t>
                            </m:r>
                          </m:e>
                          <m:sub>
                            <m:r>
                              <a:rPr lang="en-PH" i="1">
                                <a:latin typeface="Cambria Math" panose="02040503050406030204" pitchFamily="18" charset="0"/>
                                <a:ea typeface="Cambria Math" panose="02040503050406030204" pitchFamily="18" charset="0"/>
                              </a:rPr>
                              <m:t>1</m:t>
                            </m:r>
                            <m:r>
                              <m:rPr>
                                <m:nor/>
                              </m:rPr>
                              <a:rPr lang="en-PH" dirty="0"/>
                              <m:t> </m:t>
                            </m:r>
                          </m:sub>
                        </m:sSub>
                        <m:r>
                          <a:rPr lang="en-PH" b="0" i="1" smtClean="0">
                            <a:latin typeface="Cambria Math" panose="02040503050406030204" pitchFamily="18" charset="0"/>
                            <a:ea typeface="Cambria Math" panose="02040503050406030204" pitchFamily="18" charset="0"/>
                          </a:rPr>
                          <m:t>𝑥</m:t>
                        </m:r>
                      </m:e>
                      <m:sub>
                        <m:r>
                          <a:rPr lang="en-PH" b="0" i="1" smtClean="0">
                            <a:latin typeface="Cambria Math" panose="02040503050406030204" pitchFamily="18" charset="0"/>
                            <a:ea typeface="Cambria Math" panose="02040503050406030204" pitchFamily="18" charset="0"/>
                          </a:rPr>
                          <m:t>1</m:t>
                        </m:r>
                        <m:r>
                          <m:rPr>
                            <m:nor/>
                          </m:rPr>
                          <a:rPr lang="en-PH" dirty="0"/>
                          <m:t> </m:t>
                        </m:r>
                      </m:sub>
                    </m:sSub>
                  </m:oMath>
                </a14:m>
                <a:r>
                  <a:rPr lang="en-PH" dirty="0">
                    <a:ea typeface="Cambria Math" panose="02040503050406030204" pitchFamily="18" charset="0"/>
                  </a:rPr>
                  <a:t> </a:t>
                </a:r>
                <a14:m>
                  <m:oMath xmlns:m="http://schemas.openxmlformats.org/officeDocument/2006/math">
                    <m:r>
                      <a:rPr lang="en-PH" i="1">
                        <a:latin typeface="Cambria Math" panose="02040503050406030204" pitchFamily="18" charset="0"/>
                        <a:ea typeface="Cambria Math" panose="02040503050406030204" pitchFamily="18" charset="0"/>
                      </a:rPr>
                      <m:t>+</m:t>
                    </m:r>
                    <m:sSub>
                      <m:sSubPr>
                        <m:ctrlPr>
                          <a:rPr lang="en-PH" i="1">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𝜃</m:t>
                        </m:r>
                      </m:e>
                      <m:sub>
                        <m:r>
                          <a:rPr lang="en-PH" b="0" i="1" smtClean="0">
                            <a:latin typeface="Cambria Math" panose="02040503050406030204" pitchFamily="18" charset="0"/>
                            <a:ea typeface="Cambria Math" panose="02040503050406030204" pitchFamily="18" charset="0"/>
                          </a:rPr>
                          <m:t>2</m:t>
                        </m:r>
                        <m:r>
                          <m:rPr>
                            <m:nor/>
                          </m:rPr>
                          <a:rPr lang="en-PH" dirty="0"/>
                          <m:t> </m:t>
                        </m:r>
                      </m:sub>
                    </m:sSub>
                    <m:sSub>
                      <m:sSubPr>
                        <m:ctrlPr>
                          <a:rPr lang="en-PH" i="1">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𝑥</m:t>
                        </m:r>
                      </m:e>
                      <m:sub>
                        <m:r>
                          <a:rPr lang="en-PH" b="0" i="1" smtClean="0">
                            <a:latin typeface="Cambria Math" panose="02040503050406030204" pitchFamily="18" charset="0"/>
                            <a:ea typeface="Cambria Math" panose="02040503050406030204" pitchFamily="18" charset="0"/>
                          </a:rPr>
                          <m:t>2</m:t>
                        </m:r>
                        <m:r>
                          <m:rPr>
                            <m:nor/>
                          </m:rPr>
                          <a:rPr lang="en-PH" dirty="0"/>
                          <m:t> </m:t>
                        </m:r>
                      </m:sub>
                    </m:sSub>
                  </m:oMath>
                </a14:m>
                <a:r>
                  <a:rPr lang="en-PH" dirty="0">
                    <a:ea typeface="Cambria Math" panose="02040503050406030204" pitchFamily="18" charset="0"/>
                  </a:rPr>
                  <a:t> </a:t>
                </a:r>
                <a14:m>
                  <m:oMath xmlns:m="http://schemas.openxmlformats.org/officeDocument/2006/math">
                    <m:r>
                      <a:rPr lang="en-PH" i="1">
                        <a:latin typeface="Cambria Math" panose="02040503050406030204" pitchFamily="18" charset="0"/>
                        <a:ea typeface="Cambria Math" panose="02040503050406030204" pitchFamily="18" charset="0"/>
                      </a:rPr>
                      <m:t>+</m:t>
                    </m:r>
                    <m:sSub>
                      <m:sSubPr>
                        <m:ctrlPr>
                          <a:rPr lang="en-PH" i="1">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𝜃</m:t>
                        </m:r>
                      </m:e>
                      <m:sub>
                        <m:r>
                          <a:rPr lang="en-PH" b="0" i="1" smtClean="0">
                            <a:latin typeface="Cambria Math" panose="02040503050406030204" pitchFamily="18" charset="0"/>
                            <a:ea typeface="Cambria Math" panose="02040503050406030204" pitchFamily="18" charset="0"/>
                          </a:rPr>
                          <m:t>3</m:t>
                        </m:r>
                        <m:r>
                          <m:rPr>
                            <m:nor/>
                          </m:rPr>
                          <a:rPr lang="en-PH" dirty="0"/>
                          <m:t> </m:t>
                        </m:r>
                      </m:sub>
                    </m:sSub>
                    <m:sSub>
                      <m:sSubPr>
                        <m:ctrlPr>
                          <a:rPr lang="en-PH" i="1">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𝑥</m:t>
                        </m:r>
                      </m:e>
                      <m:sub>
                        <m:r>
                          <a:rPr lang="en-PH" b="0" i="1" smtClean="0">
                            <a:latin typeface="Cambria Math" panose="02040503050406030204" pitchFamily="18" charset="0"/>
                            <a:ea typeface="Cambria Math" panose="02040503050406030204" pitchFamily="18" charset="0"/>
                          </a:rPr>
                          <m:t>3</m:t>
                        </m:r>
                        <m:r>
                          <m:rPr>
                            <m:nor/>
                          </m:rPr>
                          <a:rPr lang="en-PH" dirty="0"/>
                          <m:t> </m:t>
                        </m:r>
                      </m:sub>
                    </m:sSub>
                  </m:oMath>
                </a14:m>
                <a:r>
                  <a:rPr lang="en-PH" dirty="0">
                    <a:ea typeface="Cambria Math" panose="02040503050406030204" pitchFamily="18" charset="0"/>
                  </a:rPr>
                  <a:t>+ … </a:t>
                </a:r>
                <a14:m>
                  <m:oMath xmlns:m="http://schemas.openxmlformats.org/officeDocument/2006/math">
                    <m:r>
                      <a:rPr lang="en-PH" i="1">
                        <a:latin typeface="Cambria Math" panose="02040503050406030204" pitchFamily="18" charset="0"/>
                        <a:ea typeface="Cambria Math" panose="02040503050406030204" pitchFamily="18" charset="0"/>
                      </a:rPr>
                      <m:t>+</m:t>
                    </m:r>
                    <m:sSub>
                      <m:sSubPr>
                        <m:ctrlPr>
                          <a:rPr lang="en-PH" i="1">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𝜃</m:t>
                        </m:r>
                      </m:e>
                      <m:sub>
                        <m:r>
                          <a:rPr lang="en-PH" b="0" i="1" smtClean="0">
                            <a:latin typeface="Cambria Math" panose="02040503050406030204" pitchFamily="18" charset="0"/>
                            <a:ea typeface="Cambria Math" panose="02040503050406030204" pitchFamily="18" charset="0"/>
                          </a:rPr>
                          <m:t>𝑛</m:t>
                        </m:r>
                        <m:r>
                          <m:rPr>
                            <m:nor/>
                          </m:rPr>
                          <a:rPr lang="en-PH" dirty="0"/>
                          <m:t> </m:t>
                        </m:r>
                      </m:sub>
                    </m:sSub>
                    <m:sSub>
                      <m:sSubPr>
                        <m:ctrlPr>
                          <a:rPr lang="en-PH" i="1">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𝑥</m:t>
                        </m:r>
                      </m:e>
                      <m:sub>
                        <m:r>
                          <a:rPr lang="en-PH" b="0" i="1" smtClean="0">
                            <a:latin typeface="Cambria Math" panose="02040503050406030204" pitchFamily="18" charset="0"/>
                            <a:ea typeface="Cambria Math" panose="02040503050406030204" pitchFamily="18" charset="0"/>
                          </a:rPr>
                          <m:t>𝑛</m:t>
                        </m:r>
                        <m:r>
                          <m:rPr>
                            <m:nor/>
                          </m:rPr>
                          <a:rPr lang="en-PH" dirty="0"/>
                          <m:t> </m:t>
                        </m:r>
                      </m:sub>
                    </m:sSub>
                  </m:oMath>
                </a14:m>
                <a:endParaRPr lang="en-PH" dirty="0"/>
              </a:p>
              <a:p>
                <a:pPr marL="0" indent="0">
                  <a:buNone/>
                </a:pPr>
                <a:r>
                  <a:rPr lang="en-PH" dirty="0"/>
                  <a:t>Where:</a:t>
                </a:r>
              </a:p>
              <a:p>
                <a:pPr marL="0" indent="0">
                  <a:buNone/>
                </a:pPr>
                <a:r>
                  <a:rPr lang="en-PH" b="0" dirty="0">
                    <a:ea typeface="Cambria Math" panose="02040503050406030204" pitchFamily="18" charset="0"/>
                  </a:rPr>
                  <a:t>	</a:t>
                </a:r>
                <a14:m>
                  <m:oMath xmlns:m="http://schemas.openxmlformats.org/officeDocument/2006/math">
                    <m:sSub>
                      <m:sSubPr>
                        <m:ctrlPr>
                          <a:rPr lang="en-PH" b="0" i="1" smtClean="0">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𝜃</m:t>
                        </m:r>
                      </m:e>
                      <m:sub>
                        <m:r>
                          <a:rPr lang="en-PH" i="1">
                            <a:latin typeface="Cambria Math" panose="02040503050406030204" pitchFamily="18" charset="0"/>
                            <a:ea typeface="Cambria Math" panose="02040503050406030204" pitchFamily="18" charset="0"/>
                          </a:rPr>
                          <m:t>0</m:t>
                        </m:r>
                        <m:r>
                          <m:rPr>
                            <m:nor/>
                          </m:rPr>
                          <a:rPr lang="en-PH" dirty="0"/>
                          <m:t> </m:t>
                        </m:r>
                      </m:sub>
                    </m:sSub>
                  </m:oMath>
                </a14:m>
                <a:r>
                  <a:rPr lang="en-PH" dirty="0"/>
                  <a:t>= bias term, equivalent to b term in general formula (One of the terms that we 		are trying to learn (still depending on the user input)).</a:t>
                </a:r>
              </a:p>
              <a:p>
                <a:pPr marL="0" indent="0">
                  <a:buNone/>
                </a:pPr>
                <a:r>
                  <a:rPr lang="en-PH" dirty="0"/>
                  <a:t>	(</a:t>
                </a:r>
                <a14:m>
                  <m:oMath xmlns:m="http://schemas.openxmlformats.org/officeDocument/2006/math">
                    <m:sSub>
                      <m:sSubPr>
                        <m:ctrlPr>
                          <a:rPr lang="en-PH" b="0" i="1" smtClean="0">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𝜃</m:t>
                        </m:r>
                      </m:e>
                      <m:sub>
                        <m:r>
                          <a:rPr lang="en-PH" b="0" i="1" smtClean="0">
                            <a:latin typeface="Cambria Math" panose="02040503050406030204" pitchFamily="18" charset="0"/>
                            <a:ea typeface="Cambria Math" panose="02040503050406030204" pitchFamily="18" charset="0"/>
                          </a:rPr>
                          <m:t>1</m:t>
                        </m:r>
                      </m:sub>
                    </m:sSub>
                    <m:r>
                      <a:rPr lang="en-PH" b="0" i="1" dirty="0" smtClean="0">
                        <a:latin typeface="Cambria Math" panose="02040503050406030204" pitchFamily="18" charset="0"/>
                      </a:rPr>
                      <m:t>,</m:t>
                    </m:r>
                    <m:sSub>
                      <m:sSubPr>
                        <m:ctrlPr>
                          <a:rPr lang="en-PH" i="1">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𝜃</m:t>
                        </m:r>
                      </m:e>
                      <m:sub>
                        <m:r>
                          <a:rPr lang="en-PH" b="0" i="1" smtClean="0">
                            <a:latin typeface="Cambria Math" panose="02040503050406030204" pitchFamily="18" charset="0"/>
                            <a:ea typeface="Cambria Math" panose="02040503050406030204" pitchFamily="18" charset="0"/>
                          </a:rPr>
                          <m:t>2</m:t>
                        </m:r>
                      </m:sub>
                    </m:sSub>
                    <m:sSub>
                      <m:sSubPr>
                        <m:ctrlPr>
                          <a:rPr lang="en-PH" i="1">
                            <a:latin typeface="Cambria Math" panose="02040503050406030204" pitchFamily="18" charset="0"/>
                            <a:ea typeface="Cambria Math" panose="02040503050406030204" pitchFamily="18" charset="0"/>
                          </a:rPr>
                        </m:ctrlPr>
                      </m:sSubPr>
                      <m:e>
                        <m:r>
                          <a:rPr lang="en-PH" b="0" i="1" smtClean="0">
                            <a:latin typeface="Cambria Math" panose="02040503050406030204" pitchFamily="18" charset="0"/>
                            <a:ea typeface="Cambria Math" panose="02040503050406030204" pitchFamily="18" charset="0"/>
                          </a:rPr>
                          <m:t>,</m:t>
                        </m:r>
                        <m:r>
                          <a:rPr lang="en-PH" i="1">
                            <a:latin typeface="Cambria Math" panose="02040503050406030204" pitchFamily="18" charset="0"/>
                            <a:ea typeface="Cambria Math" panose="02040503050406030204" pitchFamily="18" charset="0"/>
                          </a:rPr>
                          <m:t>𝜃</m:t>
                        </m:r>
                      </m:e>
                      <m:sub>
                        <m:r>
                          <a:rPr lang="en-PH" b="0" i="1" smtClean="0">
                            <a:latin typeface="Cambria Math" panose="02040503050406030204" pitchFamily="18" charset="0"/>
                            <a:ea typeface="Cambria Math" panose="02040503050406030204" pitchFamily="18" charset="0"/>
                          </a:rPr>
                          <m:t>3</m:t>
                        </m:r>
                      </m:sub>
                    </m:sSub>
                    <m:r>
                      <a:rPr lang="en-PH" i="1" dirty="0">
                        <a:latin typeface="Cambria Math" panose="02040503050406030204" pitchFamily="18" charset="0"/>
                      </a:rPr>
                      <m:t>,</m:t>
                    </m:r>
                    <m:r>
                      <a:rPr lang="en-PH" b="0" i="1" dirty="0" smtClean="0">
                        <a:latin typeface="Cambria Math" panose="02040503050406030204" pitchFamily="18" charset="0"/>
                      </a:rPr>
                      <m:t>…</m:t>
                    </m:r>
                    <m:sSub>
                      <m:sSubPr>
                        <m:ctrlPr>
                          <a:rPr lang="en-PH" i="1">
                            <a:latin typeface="Cambria Math" panose="02040503050406030204" pitchFamily="18" charset="0"/>
                            <a:ea typeface="Cambria Math" panose="02040503050406030204" pitchFamily="18" charset="0"/>
                          </a:rPr>
                        </m:ctrlPr>
                      </m:sSubPr>
                      <m:e>
                        <m:r>
                          <a:rPr lang="en-PH" i="1">
                            <a:latin typeface="Cambria Math" panose="02040503050406030204" pitchFamily="18" charset="0"/>
                            <a:ea typeface="Cambria Math" panose="02040503050406030204" pitchFamily="18" charset="0"/>
                          </a:rPr>
                          <m:t>𝜃</m:t>
                        </m:r>
                      </m:e>
                      <m:sub>
                        <m:r>
                          <a:rPr lang="en-PH" b="0" i="1" smtClean="0">
                            <a:latin typeface="Cambria Math" panose="02040503050406030204" pitchFamily="18" charset="0"/>
                            <a:ea typeface="Cambria Math" panose="02040503050406030204" pitchFamily="18" charset="0"/>
                          </a:rPr>
                          <m:t>𝑛</m:t>
                        </m:r>
                      </m:sub>
                    </m:sSub>
                  </m:oMath>
                </a14:m>
                <a:r>
                  <a:rPr lang="en-PH" dirty="0"/>
                  <a:t>) = Coefficients of the model (What we are also trying to learn/identify)</a:t>
                </a:r>
              </a:p>
              <a:p>
                <a:pPr marL="0" indent="0">
                  <a:buNone/>
                </a:pPr>
                <a:r>
                  <a:rPr lang="en-PH" dirty="0"/>
                  <a:t>	(</a:t>
                </a:r>
                <a14:m>
                  <m:oMath xmlns:m="http://schemas.openxmlformats.org/officeDocument/2006/math">
                    <m:sSub>
                      <m:sSubPr>
                        <m:ctrlPr>
                          <a:rPr lang="en-PH" b="0" i="1" smtClean="0">
                            <a:latin typeface="Cambria Math" panose="02040503050406030204" pitchFamily="18" charset="0"/>
                            <a:ea typeface="Cambria Math" panose="02040503050406030204" pitchFamily="18" charset="0"/>
                          </a:rPr>
                        </m:ctrlPr>
                      </m:sSubPr>
                      <m:e>
                        <m:r>
                          <a:rPr lang="en-PH" b="0" i="1" smtClean="0">
                            <a:latin typeface="Cambria Math" panose="02040503050406030204" pitchFamily="18" charset="0"/>
                            <a:ea typeface="Cambria Math" panose="02040503050406030204" pitchFamily="18" charset="0"/>
                          </a:rPr>
                          <m:t>𝑥</m:t>
                        </m:r>
                      </m:e>
                      <m:sub>
                        <m:r>
                          <a:rPr lang="en-PH" b="0" i="1" smtClean="0">
                            <a:latin typeface="Cambria Math" panose="02040503050406030204" pitchFamily="18" charset="0"/>
                            <a:ea typeface="Cambria Math" panose="02040503050406030204" pitchFamily="18" charset="0"/>
                          </a:rPr>
                          <m:t>1</m:t>
                        </m:r>
                      </m:sub>
                    </m:sSub>
                    <m:r>
                      <a:rPr lang="en-PH" b="0" i="1" dirty="0" smtClean="0">
                        <a:latin typeface="Cambria Math" panose="02040503050406030204" pitchFamily="18" charset="0"/>
                      </a:rPr>
                      <m:t>,</m:t>
                    </m:r>
                    <m:sSub>
                      <m:sSubPr>
                        <m:ctrlPr>
                          <a:rPr lang="en-PH" i="1">
                            <a:latin typeface="Cambria Math" panose="02040503050406030204" pitchFamily="18" charset="0"/>
                            <a:ea typeface="Cambria Math" panose="02040503050406030204" pitchFamily="18" charset="0"/>
                          </a:rPr>
                        </m:ctrlPr>
                      </m:sSubPr>
                      <m:e>
                        <m:r>
                          <a:rPr lang="en-PH" b="0" i="1" smtClean="0">
                            <a:latin typeface="Cambria Math" panose="02040503050406030204" pitchFamily="18" charset="0"/>
                            <a:ea typeface="Cambria Math" panose="02040503050406030204" pitchFamily="18" charset="0"/>
                          </a:rPr>
                          <m:t>𝑥</m:t>
                        </m:r>
                      </m:e>
                      <m:sub>
                        <m:r>
                          <a:rPr lang="en-PH" b="0" i="1" smtClean="0">
                            <a:latin typeface="Cambria Math" panose="02040503050406030204" pitchFamily="18" charset="0"/>
                            <a:ea typeface="Cambria Math" panose="02040503050406030204" pitchFamily="18" charset="0"/>
                          </a:rPr>
                          <m:t>2</m:t>
                        </m:r>
                      </m:sub>
                    </m:sSub>
                    <m:sSub>
                      <m:sSubPr>
                        <m:ctrlPr>
                          <a:rPr lang="en-PH" i="1">
                            <a:latin typeface="Cambria Math" panose="02040503050406030204" pitchFamily="18" charset="0"/>
                            <a:ea typeface="Cambria Math" panose="02040503050406030204" pitchFamily="18" charset="0"/>
                          </a:rPr>
                        </m:ctrlPr>
                      </m:sSubPr>
                      <m:e>
                        <m:r>
                          <a:rPr lang="en-PH" b="0" i="1" smtClean="0">
                            <a:latin typeface="Cambria Math" panose="02040503050406030204" pitchFamily="18" charset="0"/>
                            <a:ea typeface="Cambria Math" panose="02040503050406030204" pitchFamily="18" charset="0"/>
                          </a:rPr>
                          <m:t>,</m:t>
                        </m:r>
                        <m:r>
                          <a:rPr lang="en-PH" b="0" i="1" smtClean="0">
                            <a:latin typeface="Cambria Math" panose="02040503050406030204" pitchFamily="18" charset="0"/>
                            <a:ea typeface="Cambria Math" panose="02040503050406030204" pitchFamily="18" charset="0"/>
                          </a:rPr>
                          <m:t>𝑥</m:t>
                        </m:r>
                      </m:e>
                      <m:sub>
                        <m:r>
                          <a:rPr lang="en-PH" b="0" i="1" smtClean="0">
                            <a:latin typeface="Cambria Math" panose="02040503050406030204" pitchFamily="18" charset="0"/>
                            <a:ea typeface="Cambria Math" panose="02040503050406030204" pitchFamily="18" charset="0"/>
                          </a:rPr>
                          <m:t>3</m:t>
                        </m:r>
                      </m:sub>
                    </m:sSub>
                    <m:r>
                      <a:rPr lang="en-PH" i="1" dirty="0">
                        <a:latin typeface="Cambria Math" panose="02040503050406030204" pitchFamily="18" charset="0"/>
                      </a:rPr>
                      <m:t>,</m:t>
                    </m:r>
                    <m:r>
                      <a:rPr lang="en-PH" b="0" i="1" dirty="0" smtClean="0">
                        <a:latin typeface="Cambria Math" panose="02040503050406030204" pitchFamily="18" charset="0"/>
                      </a:rPr>
                      <m:t>…</m:t>
                    </m:r>
                    <m:sSub>
                      <m:sSubPr>
                        <m:ctrlPr>
                          <a:rPr lang="en-PH" i="1">
                            <a:latin typeface="Cambria Math" panose="02040503050406030204" pitchFamily="18" charset="0"/>
                            <a:ea typeface="Cambria Math" panose="02040503050406030204" pitchFamily="18" charset="0"/>
                          </a:rPr>
                        </m:ctrlPr>
                      </m:sSubPr>
                      <m:e>
                        <m:r>
                          <a:rPr lang="en-PH" b="0" i="1" smtClean="0">
                            <a:latin typeface="Cambria Math" panose="02040503050406030204" pitchFamily="18" charset="0"/>
                            <a:ea typeface="Cambria Math" panose="02040503050406030204" pitchFamily="18" charset="0"/>
                          </a:rPr>
                          <m:t>𝑥</m:t>
                        </m:r>
                      </m:e>
                      <m:sub>
                        <m:r>
                          <a:rPr lang="en-PH" b="0" i="1" smtClean="0">
                            <a:latin typeface="Cambria Math" panose="02040503050406030204" pitchFamily="18" charset="0"/>
                            <a:ea typeface="Cambria Math" panose="02040503050406030204" pitchFamily="18" charset="0"/>
                          </a:rPr>
                          <m:t>𝑛</m:t>
                        </m:r>
                      </m:sub>
                    </m:sSub>
                  </m:oMath>
                </a14:m>
                <a:r>
                  <a:rPr lang="en-PH" dirty="0"/>
                  <a:t>) = independent variables / features</a:t>
                </a:r>
              </a:p>
              <a:p>
                <a:pPr marL="0" indent="0">
                  <a:buNone/>
                </a:pPr>
                <a:r>
                  <a:rPr lang="en-PH" dirty="0"/>
                  <a:t>	n = total features / independent variables</a:t>
                </a:r>
              </a:p>
              <a:p>
                <a:pPr marL="0" indent="0">
                  <a:buNone/>
                </a:pPr>
                <a:r>
                  <a:rPr lang="en-PH" b="0" dirty="0"/>
                  <a:t>	</a:t>
                </a:r>
                <a14:m>
                  <m:oMath xmlns:m="http://schemas.openxmlformats.org/officeDocument/2006/math">
                    <m:acc>
                      <m:accPr>
                        <m:chr m:val="̂"/>
                        <m:ctrlPr>
                          <a:rPr lang="en-PH" b="0" i="1" smtClean="0">
                            <a:latin typeface="Cambria Math" panose="02040503050406030204" pitchFamily="18" charset="0"/>
                          </a:rPr>
                        </m:ctrlPr>
                      </m:accPr>
                      <m:e>
                        <m:r>
                          <a:rPr lang="en-PH" b="0" i="1" smtClean="0">
                            <a:latin typeface="Cambria Math" panose="02040503050406030204" pitchFamily="18" charset="0"/>
                          </a:rPr>
                          <m:t>𝑦</m:t>
                        </m:r>
                      </m:e>
                    </m:acc>
                  </m:oMath>
                </a14:m>
                <a:r>
                  <a:rPr lang="en-PH" dirty="0"/>
                  <a:t> = </a:t>
                </a:r>
                <a14:m>
                  <m:oMath xmlns:m="http://schemas.openxmlformats.org/officeDocument/2006/math">
                    <m:sSub>
                      <m:sSubPr>
                        <m:ctrlPr>
                          <a:rPr lang="en-PH" i="1">
                            <a:latin typeface="Cambria Math" panose="02040503050406030204" pitchFamily="18" charset="0"/>
                            <a:ea typeface="Cambria Math" panose="02040503050406030204" pitchFamily="18" charset="0"/>
                          </a:rPr>
                        </m:ctrlPr>
                      </m:sSubPr>
                      <m:e>
                        <m:r>
                          <a:rPr lang="en-PH" b="0" i="1" smtClean="0">
                            <a:latin typeface="Cambria Math" panose="02040503050406030204" pitchFamily="18" charset="0"/>
                            <a:ea typeface="Cambria Math" panose="02040503050406030204" pitchFamily="18" charset="0"/>
                          </a:rPr>
                          <m:t>𝑦</m:t>
                        </m:r>
                      </m:e>
                      <m:sub>
                        <m:r>
                          <a:rPr lang="en-PH" b="0" i="1" smtClean="0">
                            <a:latin typeface="Cambria Math" panose="02040503050406030204" pitchFamily="18" charset="0"/>
                            <a:ea typeface="Cambria Math" panose="02040503050406030204" pitchFamily="18" charset="0"/>
                          </a:rPr>
                          <m:t>𝑝𝑟𝑒𝑑𝑖𝑐𝑡𝑖𝑜𝑛</m:t>
                        </m:r>
                      </m:sub>
                    </m:sSub>
                    <m:r>
                      <a:rPr lang="en-PH" i="1">
                        <a:latin typeface="Cambria Math" panose="02040503050406030204" pitchFamily="18" charset="0"/>
                        <a:ea typeface="Cambria Math" panose="02040503050406030204" pitchFamily="18" charset="0"/>
                      </a:rPr>
                      <m:t> </m:t>
                    </m:r>
                  </m:oMath>
                </a14:m>
                <a:r>
                  <a:rPr lang="en-PH" dirty="0"/>
                  <a:t>= dependent variable / prediction value</a:t>
                </a:r>
              </a:p>
              <a:p>
                <a:pPr marL="0" indent="0">
                  <a:buNone/>
                </a:pPr>
                <a:r>
                  <a:rPr lang="en-PH" dirty="0">
                    <a:ea typeface="Cambria Math" panose="02040503050406030204" pitchFamily="18" charset="0"/>
                  </a:rPr>
                  <a:t>	</a:t>
                </a:r>
                <a14:m>
                  <m:oMath xmlns:m="http://schemas.openxmlformats.org/officeDocument/2006/math">
                    <m:sSub>
                      <m:sSubPr>
                        <m:ctrlPr>
                          <a:rPr lang="en-PH" i="1" smtClean="0">
                            <a:latin typeface="Cambria Math" panose="02040503050406030204" pitchFamily="18" charset="0"/>
                            <a:ea typeface="Cambria Math" panose="02040503050406030204" pitchFamily="18" charset="0"/>
                          </a:rPr>
                        </m:ctrlPr>
                      </m:sSubPr>
                      <m:e>
                        <m:r>
                          <a:rPr lang="en-PH" b="0" i="1" smtClean="0">
                            <a:latin typeface="Cambria Math" panose="02040503050406030204" pitchFamily="18" charset="0"/>
                            <a:ea typeface="Cambria Math" panose="02040503050406030204" pitchFamily="18" charset="0"/>
                          </a:rPr>
                          <m:t>h</m:t>
                        </m:r>
                      </m:e>
                      <m:sub>
                        <m:r>
                          <a:rPr lang="en-PH" i="1">
                            <a:latin typeface="Cambria Math" panose="02040503050406030204" pitchFamily="18" charset="0"/>
                            <a:ea typeface="Cambria Math" panose="02040503050406030204" pitchFamily="18" charset="0"/>
                          </a:rPr>
                          <m:t>𝜃</m:t>
                        </m:r>
                      </m:sub>
                    </m:sSub>
                    <m:d>
                      <m:dPr>
                        <m:ctrlPr>
                          <a:rPr lang="en-PH" b="0" i="1" dirty="0" smtClean="0">
                            <a:latin typeface="Cambria Math" panose="02040503050406030204" pitchFamily="18" charset="0"/>
                            <a:ea typeface="Cambria Math" panose="02040503050406030204" pitchFamily="18" charset="0"/>
                          </a:rPr>
                        </m:ctrlPr>
                      </m:dPr>
                      <m:e>
                        <m:r>
                          <a:rPr lang="en-PH" b="0" i="1" dirty="0" smtClean="0">
                            <a:latin typeface="Cambria Math" panose="02040503050406030204" pitchFamily="18" charset="0"/>
                          </a:rPr>
                          <m:t>𝑥</m:t>
                        </m:r>
                      </m:e>
                    </m:d>
                  </m:oMath>
                </a14:m>
                <a:r>
                  <a:rPr lang="en-PH" dirty="0"/>
                  <a:t> = hypothesis of the linear model</a:t>
                </a:r>
              </a:p>
              <a:p>
                <a:pPr marL="0" indent="0">
                  <a:buNone/>
                </a:pPr>
                <a:endParaRPr lang="en-PH" dirty="0"/>
              </a:p>
            </p:txBody>
          </p:sp>
        </mc:Choice>
        <mc:Fallback>
          <p:sp>
            <p:nvSpPr>
              <p:cNvPr id="3" name="Content Placeholder 2">
                <a:extLst>
                  <a:ext uri="{FF2B5EF4-FFF2-40B4-BE49-F238E27FC236}">
                    <a16:creationId xmlns:a16="http://schemas.microsoft.com/office/drawing/2014/main" id="{2D77AFB0-E764-D1B2-0410-67EF85EF982E}"/>
                  </a:ext>
                </a:extLst>
              </p:cNvPr>
              <p:cNvSpPr>
                <a:spLocks noGrp="1" noRot="1" noChangeAspect="1" noMove="1" noResize="1" noEditPoints="1" noAdjustHandles="1" noChangeArrowheads="1" noChangeShapeType="1" noTextEdit="1"/>
              </p:cNvSpPr>
              <p:nvPr>
                <p:ph idx="1"/>
              </p:nvPr>
            </p:nvSpPr>
            <p:spPr>
              <a:xfrm>
                <a:off x="1371599" y="2286000"/>
                <a:ext cx="10235683" cy="4198776"/>
              </a:xfrm>
              <a:blipFill>
                <a:blip r:embed="rId2"/>
                <a:stretch>
                  <a:fillRect l="-536" t="-1887" b="-1451"/>
                </a:stretch>
              </a:blipFill>
            </p:spPr>
            <p:txBody>
              <a:bodyPr/>
              <a:lstStyle/>
              <a:p>
                <a:r>
                  <a:rPr lang="en-PH">
                    <a:noFill/>
                  </a:rPr>
                  <a:t> </a:t>
                </a:r>
              </a:p>
            </p:txBody>
          </p:sp>
        </mc:Fallback>
      </mc:AlternateContent>
    </p:spTree>
    <p:extLst>
      <p:ext uri="{BB962C8B-B14F-4D97-AF65-F5344CB8AC3E}">
        <p14:creationId xmlns:p14="http://schemas.microsoft.com/office/powerpoint/2010/main" val="3443015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371600" y="685800"/>
            <a:ext cx="9601200" cy="1264298"/>
          </a:xfrm>
        </p:spPr>
        <p:txBody>
          <a:bodyPr>
            <a:normAutofit fontScale="90000"/>
          </a:bodyPr>
          <a:lstStyle/>
          <a:p>
            <a:r>
              <a:rPr lang="en-PH" dirty="0"/>
              <a:t>Cost Function of Non-Regularized Linear Regression: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a:xfrm>
                <a:off x="1371600" y="1950098"/>
                <a:ext cx="9890449" cy="4222102"/>
              </a:xfrm>
            </p:spPr>
            <p:txBody>
              <a:bodyPr>
                <a:normAutofit/>
              </a:bodyPr>
              <a:lstStyle/>
              <a:p>
                <a:r>
                  <a:rPr lang="en-PH" dirty="0"/>
                  <a:t>Cost Function (most commonly used is MSE (Mean Squared Error)):</a:t>
                </a:r>
              </a:p>
              <a:p>
                <a:pPr>
                  <a:buFont typeface="Wingdings" panose="05000000000000000000" pitchFamily="2" charset="2"/>
                  <a:buChar char="Ø"/>
                </a:pPr>
                <a:r>
                  <a:rPr lang="en-PH" dirty="0"/>
                  <a:t>MSE = </a:t>
                </a:r>
                <a14:m>
                  <m:oMath xmlns:m="http://schemas.openxmlformats.org/officeDocument/2006/math">
                    <m:sSub>
                      <m:sSubPr>
                        <m:ctrlPr>
                          <a:rPr lang="en-PH" b="0" i="1" smtClean="0">
                            <a:latin typeface="Cambria Math" panose="02040503050406030204" pitchFamily="18" charset="0"/>
                            <a:ea typeface="Cambria Math" panose="02040503050406030204" pitchFamily="18" charset="0"/>
                          </a:rPr>
                        </m:ctrlPr>
                      </m:sSubPr>
                      <m:e>
                        <m:f>
                          <m:fPr>
                            <m:ctrlPr>
                              <a:rPr lang="en-PH" b="0" i="1" smtClean="0">
                                <a:latin typeface="Cambria Math" panose="02040503050406030204" pitchFamily="18" charset="0"/>
                                <a:ea typeface="Cambria Math" panose="02040503050406030204" pitchFamily="18" charset="0"/>
                              </a:rPr>
                            </m:ctrlPr>
                          </m:fPr>
                          <m:num>
                            <m:nary>
                              <m:naryPr>
                                <m:chr m:val="∑"/>
                                <m:ctrlPr>
                                  <a:rPr lang="en-PH" i="1">
                                    <a:latin typeface="Cambria Math" panose="02040503050406030204" pitchFamily="18" charset="0"/>
                                  </a:rPr>
                                </m:ctrlPr>
                              </m:naryPr>
                              <m:sub>
                                <m:r>
                                  <m:rPr>
                                    <m:brk m:alnAt="23"/>
                                  </m:rPr>
                                  <a:rPr lang="en-PH" i="1">
                                    <a:latin typeface="Cambria Math" panose="02040503050406030204" pitchFamily="18" charset="0"/>
                                  </a:rPr>
                                  <m:t>𝑖</m:t>
                                </m:r>
                                <m:r>
                                  <a:rPr lang="en-PH" i="1">
                                    <a:latin typeface="Cambria Math" panose="02040503050406030204" pitchFamily="18" charset="0"/>
                                  </a:rPr>
                                  <m:t>=1</m:t>
                                </m:r>
                              </m:sub>
                              <m:sup>
                                <m:r>
                                  <a:rPr lang="en-PH" i="1">
                                    <a:latin typeface="Cambria Math" panose="02040503050406030204" pitchFamily="18" charset="0"/>
                                  </a:rPr>
                                  <m:t>𝑚</m:t>
                                </m:r>
                              </m:sup>
                              <m:e>
                                <m:sSup>
                                  <m:sSupPr>
                                    <m:ctrlPr>
                                      <a:rPr lang="en-PH" i="1">
                                        <a:latin typeface="Cambria Math" panose="02040503050406030204" pitchFamily="18" charset="0"/>
                                      </a:rPr>
                                    </m:ctrlPr>
                                  </m:sSupPr>
                                  <m:e>
                                    <m:r>
                                      <a:rPr lang="en-PH" i="1" smtClean="0">
                                        <a:latin typeface="Cambria Math" panose="02040503050406030204" pitchFamily="18" charset="0"/>
                                      </a:rPr>
                                      <m:t>(</m:t>
                                    </m:r>
                                    <m:sSubSup>
                                      <m:sSubSupPr>
                                        <m:ctrlPr>
                                          <a:rPr lang="en-PH" i="1" dirty="0" smtClean="0">
                                            <a:latin typeface="Cambria Math" panose="02040503050406030204" pitchFamily="18" charset="0"/>
                                          </a:rPr>
                                        </m:ctrlPr>
                                      </m:sSubSupPr>
                                      <m:e>
                                        <m:r>
                                          <a:rPr lang="en-PH" i="1" dirty="0">
                                            <a:latin typeface="Cambria Math" panose="02040503050406030204" pitchFamily="18" charset="0"/>
                                          </a:rPr>
                                          <m:t>𝑦</m:t>
                                        </m:r>
                                      </m:e>
                                      <m:sub>
                                        <m:r>
                                          <a:rPr lang="en-PH" b="0" i="1" dirty="0" smtClean="0">
                                            <a:latin typeface="Cambria Math" panose="02040503050406030204" pitchFamily="18" charset="0"/>
                                          </a:rPr>
                                          <m:t>𝑝𝑟𝑒𝑑𝑖𝑐𝑡𝑖𝑜𝑛</m:t>
                                        </m:r>
                                      </m:sub>
                                      <m:sup>
                                        <m:d>
                                          <m:dPr>
                                            <m:ctrlPr>
                                              <a:rPr lang="en-PH" i="1" dirty="0">
                                                <a:latin typeface="Cambria Math" panose="02040503050406030204" pitchFamily="18" charset="0"/>
                                              </a:rPr>
                                            </m:ctrlPr>
                                          </m:dPr>
                                          <m:e>
                                            <m:r>
                                              <a:rPr lang="en-PH" i="1" dirty="0">
                                                <a:latin typeface="Cambria Math" panose="02040503050406030204" pitchFamily="18" charset="0"/>
                                              </a:rPr>
                                              <m:t>𝑖</m:t>
                                            </m:r>
                                          </m:e>
                                        </m:d>
                                      </m:sup>
                                    </m:sSubSup>
                                    <m:r>
                                      <a:rPr lang="en-PH" i="1" dirty="0">
                                        <a:latin typeface="Cambria Math" panose="02040503050406030204" pitchFamily="18" charset="0"/>
                                      </a:rPr>
                                      <m:t>−</m:t>
                                    </m:r>
                                    <m:sSubSup>
                                      <m:sSubSupPr>
                                        <m:ctrlPr>
                                          <a:rPr lang="en-PH" b="0" i="1" dirty="0" smtClean="0">
                                            <a:latin typeface="Cambria Math" panose="02040503050406030204" pitchFamily="18" charset="0"/>
                                          </a:rPr>
                                        </m:ctrlPr>
                                      </m:sSubSupPr>
                                      <m:e>
                                        <m:r>
                                          <a:rPr lang="en-PH" i="1" dirty="0">
                                            <a:latin typeface="Cambria Math" panose="02040503050406030204" pitchFamily="18" charset="0"/>
                                          </a:rPr>
                                          <m:t>𝑦</m:t>
                                        </m:r>
                                      </m:e>
                                      <m:sub>
                                        <m:r>
                                          <a:rPr lang="en-PH" b="0" i="1" dirty="0" smtClean="0">
                                            <a:latin typeface="Cambria Math" panose="02040503050406030204" pitchFamily="18" charset="0"/>
                                          </a:rPr>
                                          <m:t>𝑎𝑐𝑡𝑢𝑎𝑙</m:t>
                                        </m:r>
                                      </m:sub>
                                      <m:sup>
                                        <m:d>
                                          <m:dPr>
                                            <m:ctrlPr>
                                              <a:rPr lang="en-PH" i="1" dirty="0">
                                                <a:latin typeface="Cambria Math" panose="02040503050406030204" pitchFamily="18" charset="0"/>
                                              </a:rPr>
                                            </m:ctrlPr>
                                          </m:dPr>
                                          <m:e>
                                            <m:r>
                                              <a:rPr lang="en-PH" i="1" dirty="0">
                                                <a:latin typeface="Cambria Math" panose="02040503050406030204" pitchFamily="18" charset="0"/>
                                              </a:rPr>
                                              <m:t>𝑖</m:t>
                                            </m:r>
                                          </m:e>
                                        </m:d>
                                      </m:sup>
                                    </m:sSubSup>
                                    <m:r>
                                      <a:rPr lang="en-PH" i="1">
                                        <a:latin typeface="Cambria Math" panose="02040503050406030204" pitchFamily="18" charset="0"/>
                                      </a:rPr>
                                      <m:t>)</m:t>
                                    </m:r>
                                  </m:e>
                                  <m:sup>
                                    <m:r>
                                      <a:rPr lang="en-PH" i="1">
                                        <a:latin typeface="Cambria Math" panose="02040503050406030204" pitchFamily="18" charset="0"/>
                                      </a:rPr>
                                      <m:t>2</m:t>
                                    </m:r>
                                  </m:sup>
                                </m:sSup>
                                <m:r>
                                  <a:rPr lang="en-PH" i="1">
                                    <a:latin typeface="Cambria Math" panose="02040503050406030204" pitchFamily="18" charset="0"/>
                                  </a:rPr>
                                  <m:t> </m:t>
                                </m:r>
                              </m:e>
                            </m:nary>
                          </m:num>
                          <m:den>
                            <m:r>
                              <a:rPr lang="en-PH" b="0" i="1" smtClean="0">
                                <a:latin typeface="Cambria Math" panose="02040503050406030204" pitchFamily="18" charset="0"/>
                                <a:ea typeface="Cambria Math" panose="02040503050406030204" pitchFamily="18" charset="0"/>
                              </a:rPr>
                              <m:t>𝑇𝑜𝑡𝑎𝑙</m:t>
                            </m:r>
                            <m:r>
                              <a:rPr lang="en-PH" b="0" i="1" smtClean="0">
                                <a:latin typeface="Cambria Math" panose="02040503050406030204" pitchFamily="18" charset="0"/>
                                <a:ea typeface="Cambria Math" panose="02040503050406030204" pitchFamily="18" charset="0"/>
                              </a:rPr>
                              <m:t> </m:t>
                            </m:r>
                            <m:r>
                              <a:rPr lang="en-PH" b="0" i="1" smtClean="0">
                                <a:latin typeface="Cambria Math" panose="02040503050406030204" pitchFamily="18" charset="0"/>
                                <a:ea typeface="Cambria Math" panose="02040503050406030204" pitchFamily="18" charset="0"/>
                              </a:rPr>
                              <m:t>𝑇𝑟𝑎𝑖𝑛𝑖𝑛𝑔</m:t>
                            </m:r>
                            <m:r>
                              <a:rPr lang="en-PH" b="0" i="1" smtClean="0">
                                <a:latin typeface="Cambria Math" panose="02040503050406030204" pitchFamily="18" charset="0"/>
                                <a:ea typeface="Cambria Math" panose="02040503050406030204" pitchFamily="18" charset="0"/>
                              </a:rPr>
                              <m:t> </m:t>
                            </m:r>
                            <m:r>
                              <a:rPr lang="en-PH" b="0" i="1" smtClean="0">
                                <a:latin typeface="Cambria Math" panose="02040503050406030204" pitchFamily="18" charset="0"/>
                                <a:ea typeface="Cambria Math" panose="02040503050406030204" pitchFamily="18" charset="0"/>
                              </a:rPr>
                              <m:t>𝑆𝑎𝑚𝑝𝑙𝑒𝑠</m:t>
                            </m:r>
                          </m:den>
                        </m:f>
                      </m:e>
                      <m:sub>
                        <m:r>
                          <m:rPr>
                            <m:nor/>
                          </m:rPr>
                          <a:rPr lang="en-PH" dirty="0"/>
                          <m:t> </m:t>
                        </m:r>
                      </m:sub>
                    </m:sSub>
                  </m:oMath>
                </a14:m>
                <a:r>
                  <a:rPr lang="en-PH" dirty="0">
                    <a:ea typeface="Cambria Math" panose="02040503050406030204" pitchFamily="18" charset="0"/>
                  </a:rPr>
                  <a:t>= </a:t>
                </a:r>
                <a14:m>
                  <m:oMath xmlns:m="http://schemas.openxmlformats.org/officeDocument/2006/math">
                    <m:f>
                      <m:fPr>
                        <m:ctrlPr>
                          <a:rPr lang="en-PH" i="1">
                            <a:latin typeface="Cambria Math" panose="02040503050406030204" pitchFamily="18" charset="0"/>
                            <a:ea typeface="Cambria Math" panose="02040503050406030204" pitchFamily="18" charset="0"/>
                          </a:rPr>
                        </m:ctrlPr>
                      </m:fPr>
                      <m:num>
                        <m:nary>
                          <m:naryPr>
                            <m:chr m:val="∑"/>
                            <m:ctrlPr>
                              <a:rPr lang="en-PH" i="1">
                                <a:latin typeface="Cambria Math" panose="02040503050406030204" pitchFamily="18" charset="0"/>
                              </a:rPr>
                            </m:ctrlPr>
                          </m:naryPr>
                          <m:sub>
                            <m:r>
                              <m:rPr>
                                <m:brk m:alnAt="23"/>
                              </m:rPr>
                              <a:rPr lang="en-PH" i="1">
                                <a:latin typeface="Cambria Math" panose="02040503050406030204" pitchFamily="18" charset="0"/>
                              </a:rPr>
                              <m:t>𝑖</m:t>
                            </m:r>
                            <m:r>
                              <a:rPr lang="en-PH" i="1">
                                <a:latin typeface="Cambria Math" panose="02040503050406030204" pitchFamily="18" charset="0"/>
                              </a:rPr>
                              <m:t>=1</m:t>
                            </m:r>
                          </m:sub>
                          <m:sup>
                            <m:r>
                              <a:rPr lang="en-PH" i="1">
                                <a:latin typeface="Cambria Math" panose="02040503050406030204" pitchFamily="18" charset="0"/>
                              </a:rPr>
                              <m:t>𝑚</m:t>
                            </m:r>
                          </m:sup>
                          <m:e>
                            <m:sSup>
                              <m:sSupPr>
                                <m:ctrlPr>
                                  <a:rPr lang="en-PH" i="1">
                                    <a:latin typeface="Cambria Math" panose="02040503050406030204" pitchFamily="18" charset="0"/>
                                  </a:rPr>
                                </m:ctrlPr>
                              </m:sSupPr>
                              <m:e>
                                <m:r>
                                  <a:rPr lang="en-PH" i="1" smtClean="0">
                                    <a:latin typeface="Cambria Math" panose="02040503050406030204" pitchFamily="18" charset="0"/>
                                  </a:rPr>
                                  <m:t>(</m:t>
                                </m:r>
                                <m:sSup>
                                  <m:sSupPr>
                                    <m:ctrlPr>
                                      <a:rPr lang="en-PH" b="0" i="1" smtClean="0">
                                        <a:latin typeface="Cambria Math" panose="02040503050406030204" pitchFamily="18" charset="0"/>
                                      </a:rPr>
                                    </m:ctrlPr>
                                  </m:sSupPr>
                                  <m:e>
                                    <m:r>
                                      <a:rPr lang="en-PH" b="0" i="1" smtClean="0">
                                        <a:latin typeface="Cambria Math" panose="02040503050406030204" pitchFamily="18" charset="0"/>
                                      </a:rPr>
                                      <m:t>𝑒𝑟𝑟𝑜𝑟</m:t>
                                    </m:r>
                                  </m:e>
                                  <m:sup>
                                    <m:r>
                                      <a:rPr lang="en-PH" b="0" i="1" smtClean="0">
                                        <a:latin typeface="Cambria Math" panose="02040503050406030204" pitchFamily="18" charset="0"/>
                                      </a:rPr>
                                      <m:t>(</m:t>
                                    </m:r>
                                    <m:r>
                                      <a:rPr lang="en-PH" b="0" i="1" smtClean="0">
                                        <a:latin typeface="Cambria Math" panose="02040503050406030204" pitchFamily="18" charset="0"/>
                                      </a:rPr>
                                      <m:t>𝑖</m:t>
                                    </m:r>
                                    <m:r>
                                      <a:rPr lang="en-PH" b="0" i="1" smtClean="0">
                                        <a:latin typeface="Cambria Math" panose="02040503050406030204" pitchFamily="18" charset="0"/>
                                      </a:rPr>
                                      <m:t>)</m:t>
                                    </m:r>
                                  </m:sup>
                                </m:sSup>
                                <m:r>
                                  <a:rPr lang="en-PH" i="1">
                                    <a:latin typeface="Cambria Math" panose="02040503050406030204" pitchFamily="18" charset="0"/>
                                  </a:rPr>
                                  <m:t>)</m:t>
                                </m:r>
                              </m:e>
                              <m:sup>
                                <m:r>
                                  <a:rPr lang="en-PH" i="1">
                                    <a:latin typeface="Cambria Math" panose="02040503050406030204" pitchFamily="18" charset="0"/>
                                  </a:rPr>
                                  <m:t>2</m:t>
                                </m:r>
                              </m:sup>
                            </m:sSup>
                            <m:r>
                              <a:rPr lang="en-PH" i="1">
                                <a:latin typeface="Cambria Math" panose="02040503050406030204" pitchFamily="18" charset="0"/>
                              </a:rPr>
                              <m:t> </m:t>
                            </m:r>
                          </m:e>
                        </m:nary>
                      </m:num>
                      <m:den>
                        <m:r>
                          <a:rPr lang="en-PH" i="1">
                            <a:latin typeface="Cambria Math" panose="02040503050406030204" pitchFamily="18" charset="0"/>
                            <a:ea typeface="Cambria Math" panose="02040503050406030204" pitchFamily="18" charset="0"/>
                          </a:rPr>
                          <m:t>𝑇𝑜𝑡𝑎𝑙</m:t>
                        </m:r>
                        <m:r>
                          <a:rPr lang="en-PH" i="1">
                            <a:latin typeface="Cambria Math" panose="02040503050406030204" pitchFamily="18" charset="0"/>
                            <a:ea typeface="Cambria Math" panose="02040503050406030204" pitchFamily="18" charset="0"/>
                          </a:rPr>
                          <m:t> </m:t>
                        </m:r>
                        <m:r>
                          <a:rPr lang="en-PH" i="1">
                            <a:latin typeface="Cambria Math" panose="02040503050406030204" pitchFamily="18" charset="0"/>
                            <a:ea typeface="Cambria Math" panose="02040503050406030204" pitchFamily="18" charset="0"/>
                          </a:rPr>
                          <m:t>𝑇𝑟𝑎𝑖𝑛𝑖𝑛𝑔</m:t>
                        </m:r>
                        <m:r>
                          <a:rPr lang="en-PH" i="1">
                            <a:latin typeface="Cambria Math" panose="02040503050406030204" pitchFamily="18" charset="0"/>
                            <a:ea typeface="Cambria Math" panose="02040503050406030204" pitchFamily="18" charset="0"/>
                          </a:rPr>
                          <m:t> </m:t>
                        </m:r>
                        <m:r>
                          <a:rPr lang="en-PH" i="1">
                            <a:latin typeface="Cambria Math" panose="02040503050406030204" pitchFamily="18" charset="0"/>
                            <a:ea typeface="Cambria Math" panose="02040503050406030204" pitchFamily="18" charset="0"/>
                          </a:rPr>
                          <m:t>𝑆𝑎𝑚𝑝𝑙𝑒𝑠</m:t>
                        </m:r>
                      </m:den>
                    </m:f>
                  </m:oMath>
                </a14:m>
                <a:endParaRPr lang="en-PH" dirty="0"/>
              </a:p>
              <a:p>
                <a:pPr>
                  <a:buFont typeface="Wingdings" panose="05000000000000000000" pitchFamily="2" charset="2"/>
                  <a:buChar char="Ø"/>
                </a:pPr>
                <a:r>
                  <a:rPr lang="en-PH" dirty="0"/>
                  <a:t>Example: </a:t>
                </a:r>
              </a:p>
              <a:p>
                <a:pPr>
                  <a:buFont typeface="Wingdings" panose="05000000000000000000" pitchFamily="2" charset="2"/>
                  <a:buChar char="Ø"/>
                </a:pPr>
                <a:endParaRPr lang="en-PH" dirty="0"/>
              </a:p>
              <a:p>
                <a:pPr>
                  <a:buFont typeface="Wingdings" panose="05000000000000000000" pitchFamily="2" charset="2"/>
                  <a:buChar char="Ø"/>
                </a:pPr>
                <a:endParaRPr lang="en-PH" dirty="0"/>
              </a:p>
              <a:p>
                <a:pPr>
                  <a:buFont typeface="Wingdings" panose="05000000000000000000" pitchFamily="2" charset="2"/>
                  <a:buChar char="Ø"/>
                </a:pPr>
                <a:endParaRPr lang="en-PH" dirty="0"/>
              </a:p>
              <a:p>
                <a:pPr>
                  <a:buFont typeface="Wingdings" panose="05000000000000000000" pitchFamily="2" charset="2"/>
                  <a:buChar char="Ø"/>
                </a:pPr>
                <a:r>
                  <a:rPr lang="en-PH" dirty="0"/>
                  <a:t>Total Error^2 = 13</a:t>
                </a:r>
              </a:p>
              <a:p>
                <a:pPr>
                  <a:buFont typeface="Wingdings" panose="05000000000000000000" pitchFamily="2" charset="2"/>
                  <a:buChar char="Ø"/>
                </a:pPr>
                <a:r>
                  <a:rPr lang="en-PH" dirty="0"/>
                  <a:t>MSE = 13/2 training samples = 6.5</a:t>
                </a:r>
              </a:p>
            </p:txBody>
          </p:sp>
        </mc:Choice>
        <mc:Fallback>
          <p:sp>
            <p:nvSpPr>
              <p:cNvPr id="3" name="Content Placeholder 2">
                <a:extLst>
                  <a:ext uri="{FF2B5EF4-FFF2-40B4-BE49-F238E27FC236}">
                    <a16:creationId xmlns:a16="http://schemas.microsoft.com/office/drawing/2014/main" id="{2D77AFB0-E764-D1B2-0410-67EF85EF982E}"/>
                  </a:ext>
                </a:extLst>
              </p:cNvPr>
              <p:cNvSpPr>
                <a:spLocks noGrp="1" noRot="1" noChangeAspect="1" noMove="1" noResize="1" noEditPoints="1" noAdjustHandles="1" noChangeArrowheads="1" noChangeShapeType="1" noTextEdit="1"/>
              </p:cNvSpPr>
              <p:nvPr>
                <p:ph idx="1"/>
              </p:nvPr>
            </p:nvSpPr>
            <p:spPr>
              <a:xfrm>
                <a:off x="1371600" y="1950098"/>
                <a:ext cx="9890449" cy="4222102"/>
              </a:xfrm>
              <a:blipFill>
                <a:blip r:embed="rId2"/>
                <a:stretch>
                  <a:fillRect l="-555" t="-1299"/>
                </a:stretch>
              </a:blipFill>
            </p:spPr>
            <p:txBody>
              <a:bodyPr/>
              <a:lstStyle/>
              <a:p>
                <a:r>
                  <a:rPr lang="en-PH">
                    <a:noFill/>
                  </a:rPr>
                  <a:t> </a:t>
                </a:r>
              </a:p>
            </p:txBody>
          </p:sp>
        </mc:Fallback>
      </mc:AlternateContent>
      <p:graphicFrame>
        <p:nvGraphicFramePr>
          <p:cNvPr id="4" name="Table 4">
            <a:extLst>
              <a:ext uri="{FF2B5EF4-FFF2-40B4-BE49-F238E27FC236}">
                <a16:creationId xmlns:a16="http://schemas.microsoft.com/office/drawing/2014/main" id="{F6F35397-9E20-0E8F-6745-BCA614B27299}"/>
              </a:ext>
            </a:extLst>
          </p:cNvPr>
          <p:cNvGraphicFramePr>
            <a:graphicFrameLocks noGrp="1"/>
          </p:cNvGraphicFramePr>
          <p:nvPr>
            <p:extLst>
              <p:ext uri="{D42A27DB-BD31-4B8C-83A1-F6EECF244321}">
                <p14:modId xmlns:p14="http://schemas.microsoft.com/office/powerpoint/2010/main" val="2193501482"/>
              </p:ext>
            </p:extLst>
          </p:nvPr>
        </p:nvGraphicFramePr>
        <p:xfrm>
          <a:off x="1845387" y="3504889"/>
          <a:ext cx="8129036" cy="1112520"/>
        </p:xfrm>
        <a:graphic>
          <a:graphicData uri="http://schemas.openxmlformats.org/drawingml/2006/table">
            <a:tbl>
              <a:tblPr firstRow="1" bandRow="1">
                <a:tableStyleId>{5C22544A-7EE6-4342-B048-85BDC9FD1C3A}</a:tableStyleId>
              </a:tblPr>
              <a:tblGrid>
                <a:gridCol w="1998824">
                  <a:extLst>
                    <a:ext uri="{9D8B030D-6E8A-4147-A177-3AD203B41FA5}">
                      <a16:colId xmlns:a16="http://schemas.microsoft.com/office/drawing/2014/main" val="1903400375"/>
                    </a:ext>
                  </a:extLst>
                </a:gridCol>
                <a:gridCol w="2065176">
                  <a:extLst>
                    <a:ext uri="{9D8B030D-6E8A-4147-A177-3AD203B41FA5}">
                      <a16:colId xmlns:a16="http://schemas.microsoft.com/office/drawing/2014/main" val="1868679802"/>
                    </a:ext>
                  </a:extLst>
                </a:gridCol>
                <a:gridCol w="2032000">
                  <a:extLst>
                    <a:ext uri="{9D8B030D-6E8A-4147-A177-3AD203B41FA5}">
                      <a16:colId xmlns:a16="http://schemas.microsoft.com/office/drawing/2014/main" val="3762894125"/>
                    </a:ext>
                  </a:extLst>
                </a:gridCol>
                <a:gridCol w="2033036">
                  <a:extLst>
                    <a:ext uri="{9D8B030D-6E8A-4147-A177-3AD203B41FA5}">
                      <a16:colId xmlns:a16="http://schemas.microsoft.com/office/drawing/2014/main" val="3351044691"/>
                    </a:ext>
                  </a:extLst>
                </a:gridCol>
              </a:tblGrid>
              <a:tr h="370840">
                <a:tc>
                  <a:txBody>
                    <a:bodyPr/>
                    <a:lstStyle/>
                    <a:p>
                      <a:r>
                        <a:rPr lang="en-PH" dirty="0" err="1"/>
                        <a:t>y_prediction</a:t>
                      </a:r>
                      <a:endParaRPr lang="en-PH" dirty="0"/>
                    </a:p>
                  </a:txBody>
                  <a:tcPr/>
                </a:tc>
                <a:tc>
                  <a:txBody>
                    <a:bodyPr/>
                    <a:lstStyle/>
                    <a:p>
                      <a:r>
                        <a:rPr lang="en-PH" dirty="0" err="1"/>
                        <a:t>y_actual</a:t>
                      </a:r>
                      <a:endParaRPr lang="en-PH" dirty="0"/>
                    </a:p>
                  </a:txBody>
                  <a:tcPr/>
                </a:tc>
                <a:tc>
                  <a:txBody>
                    <a:bodyPr/>
                    <a:lstStyle/>
                    <a:p>
                      <a:r>
                        <a:rPr lang="en-PH" dirty="0"/>
                        <a:t>error</a:t>
                      </a:r>
                    </a:p>
                  </a:txBody>
                  <a:tcPr/>
                </a:tc>
                <a:tc>
                  <a:txBody>
                    <a:bodyPr/>
                    <a:lstStyle/>
                    <a:p>
                      <a:r>
                        <a:rPr lang="en-PH" dirty="0"/>
                        <a:t>error ^ 2</a:t>
                      </a:r>
                    </a:p>
                  </a:txBody>
                  <a:tcPr/>
                </a:tc>
                <a:extLst>
                  <a:ext uri="{0D108BD9-81ED-4DB2-BD59-A6C34878D82A}">
                    <a16:rowId xmlns:a16="http://schemas.microsoft.com/office/drawing/2014/main" val="3060938827"/>
                  </a:ext>
                </a:extLst>
              </a:tr>
              <a:tr h="370840">
                <a:tc>
                  <a:txBody>
                    <a:bodyPr/>
                    <a:lstStyle/>
                    <a:p>
                      <a:r>
                        <a:rPr lang="en-PH" dirty="0"/>
                        <a:t>4</a:t>
                      </a:r>
                    </a:p>
                  </a:txBody>
                  <a:tcPr/>
                </a:tc>
                <a:tc>
                  <a:txBody>
                    <a:bodyPr/>
                    <a:lstStyle/>
                    <a:p>
                      <a:r>
                        <a:rPr lang="en-PH" dirty="0"/>
                        <a:t>2</a:t>
                      </a:r>
                    </a:p>
                  </a:txBody>
                  <a:tcPr/>
                </a:tc>
                <a:tc>
                  <a:txBody>
                    <a:bodyPr/>
                    <a:lstStyle/>
                    <a:p>
                      <a:r>
                        <a:rPr lang="en-PH" dirty="0"/>
                        <a:t>2</a:t>
                      </a:r>
                    </a:p>
                  </a:txBody>
                  <a:tcPr/>
                </a:tc>
                <a:tc>
                  <a:txBody>
                    <a:bodyPr/>
                    <a:lstStyle/>
                    <a:p>
                      <a:r>
                        <a:rPr lang="en-PH" dirty="0"/>
                        <a:t>4</a:t>
                      </a:r>
                    </a:p>
                  </a:txBody>
                  <a:tcPr/>
                </a:tc>
                <a:extLst>
                  <a:ext uri="{0D108BD9-81ED-4DB2-BD59-A6C34878D82A}">
                    <a16:rowId xmlns:a16="http://schemas.microsoft.com/office/drawing/2014/main" val="771189195"/>
                  </a:ext>
                </a:extLst>
              </a:tr>
              <a:tr h="370840">
                <a:tc>
                  <a:txBody>
                    <a:bodyPr/>
                    <a:lstStyle/>
                    <a:p>
                      <a:r>
                        <a:rPr lang="en-PH" dirty="0"/>
                        <a:t>3</a:t>
                      </a:r>
                    </a:p>
                  </a:txBody>
                  <a:tcPr/>
                </a:tc>
                <a:tc>
                  <a:txBody>
                    <a:bodyPr/>
                    <a:lstStyle/>
                    <a:p>
                      <a:r>
                        <a:rPr lang="en-PH" dirty="0"/>
                        <a:t>6</a:t>
                      </a:r>
                    </a:p>
                  </a:txBody>
                  <a:tcPr/>
                </a:tc>
                <a:tc>
                  <a:txBody>
                    <a:bodyPr/>
                    <a:lstStyle/>
                    <a:p>
                      <a:r>
                        <a:rPr lang="en-PH" dirty="0"/>
                        <a:t>-3</a:t>
                      </a:r>
                    </a:p>
                  </a:txBody>
                  <a:tcPr/>
                </a:tc>
                <a:tc>
                  <a:txBody>
                    <a:bodyPr/>
                    <a:lstStyle/>
                    <a:p>
                      <a:r>
                        <a:rPr lang="en-PH" dirty="0"/>
                        <a:t>9</a:t>
                      </a:r>
                    </a:p>
                  </a:txBody>
                  <a:tcPr/>
                </a:tc>
                <a:extLst>
                  <a:ext uri="{0D108BD9-81ED-4DB2-BD59-A6C34878D82A}">
                    <a16:rowId xmlns:a16="http://schemas.microsoft.com/office/drawing/2014/main" val="1603888341"/>
                  </a:ext>
                </a:extLst>
              </a:tr>
            </a:tbl>
          </a:graphicData>
        </a:graphic>
      </p:graphicFrame>
    </p:spTree>
    <p:extLst>
      <p:ext uri="{BB962C8B-B14F-4D97-AF65-F5344CB8AC3E}">
        <p14:creationId xmlns:p14="http://schemas.microsoft.com/office/powerpoint/2010/main" val="4169995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371600" y="685800"/>
            <a:ext cx="9601200" cy="1264298"/>
          </a:xfrm>
        </p:spPr>
        <p:txBody>
          <a:bodyPr>
            <a:normAutofit fontScale="90000"/>
          </a:bodyPr>
          <a:lstStyle/>
          <a:p>
            <a:r>
              <a:rPr lang="en-PH" dirty="0"/>
              <a:t>Cost Function of Non-Regularized Linear Regression (cont.) :</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a:xfrm>
                <a:off x="1371600" y="1950098"/>
                <a:ext cx="9890449" cy="4665306"/>
              </a:xfrm>
            </p:spPr>
            <p:txBody>
              <a:bodyPr>
                <a:normAutofit lnSpcReduction="10000"/>
              </a:bodyPr>
              <a:lstStyle/>
              <a:p>
                <a:r>
                  <a:rPr lang="en-PH" dirty="0"/>
                  <a:t>(Non-regularized) Linear Regression Cost Function: </a:t>
                </a:r>
                <a14:m>
                  <m:oMath xmlns:m="http://schemas.openxmlformats.org/officeDocument/2006/math">
                    <m:r>
                      <a:rPr lang="en-PH" b="1" i="0" dirty="0" smtClean="0">
                        <a:latin typeface="Cambria Math" panose="02040503050406030204" pitchFamily="18" charset="0"/>
                      </a:rPr>
                      <m:t>𝐉</m:t>
                    </m:r>
                    <m:r>
                      <a:rPr lang="en-PH" b="1" i="1" dirty="0" smtClean="0">
                        <a:latin typeface="Cambria Math" panose="02040503050406030204" pitchFamily="18" charset="0"/>
                      </a:rPr>
                      <m:t>(</m:t>
                    </m:r>
                    <m:r>
                      <a:rPr lang="en-PH" b="1" i="1">
                        <a:latin typeface="Cambria Math" panose="02040503050406030204" pitchFamily="18" charset="0"/>
                        <a:ea typeface="Cambria Math" panose="02040503050406030204" pitchFamily="18" charset="0"/>
                      </a:rPr>
                      <m:t>𝜽</m:t>
                    </m:r>
                    <m:r>
                      <a:rPr lang="en-PH" b="1" i="1" dirty="0" smtClean="0">
                        <a:latin typeface="Cambria Math" panose="02040503050406030204" pitchFamily="18" charset="0"/>
                      </a:rPr>
                      <m:t>)=</m:t>
                    </m:r>
                  </m:oMath>
                </a14:m>
                <a:r>
                  <a:rPr lang="en-PH" b="1" dirty="0"/>
                  <a:t> </a:t>
                </a:r>
                <a14:m>
                  <m:oMath xmlns:m="http://schemas.openxmlformats.org/officeDocument/2006/math">
                    <m:f>
                      <m:fPr>
                        <m:ctrlPr>
                          <a:rPr lang="en-PH" b="1" i="1">
                            <a:latin typeface="Cambria Math" panose="02040503050406030204" pitchFamily="18" charset="0"/>
                          </a:rPr>
                        </m:ctrlPr>
                      </m:fPr>
                      <m:num>
                        <m:r>
                          <a:rPr lang="en-PH" b="1" i="1" smtClean="0">
                            <a:latin typeface="Cambria Math" panose="02040503050406030204" pitchFamily="18" charset="0"/>
                          </a:rPr>
                          <m:t>𝟏</m:t>
                        </m:r>
                      </m:num>
                      <m:den>
                        <m:r>
                          <a:rPr lang="en-PH" b="1" i="1" smtClean="0">
                            <a:latin typeface="Cambria Math" panose="02040503050406030204" pitchFamily="18" charset="0"/>
                          </a:rPr>
                          <m:t>𝟐</m:t>
                        </m:r>
                        <m:r>
                          <a:rPr lang="en-PH" b="1" i="1" smtClean="0">
                            <a:latin typeface="Cambria Math" panose="02040503050406030204" pitchFamily="18" charset="0"/>
                          </a:rPr>
                          <m:t>𝒎</m:t>
                        </m:r>
                      </m:den>
                    </m:f>
                    <m:r>
                      <a:rPr lang="en-PH" b="1" i="1" smtClean="0">
                        <a:latin typeface="Cambria Math" panose="02040503050406030204" pitchFamily="18" charset="0"/>
                      </a:rPr>
                      <m:t> </m:t>
                    </m:r>
                    <m:nary>
                      <m:naryPr>
                        <m:chr m:val="∑"/>
                        <m:ctrlPr>
                          <a:rPr lang="en-PH" b="1" i="1" smtClean="0">
                            <a:latin typeface="Cambria Math" panose="02040503050406030204" pitchFamily="18" charset="0"/>
                          </a:rPr>
                        </m:ctrlPr>
                      </m:naryPr>
                      <m:sub>
                        <m:r>
                          <m:rPr>
                            <m:brk m:alnAt="23"/>
                          </m:rPr>
                          <a:rPr lang="en-PH" b="1" i="1" smtClean="0">
                            <a:latin typeface="Cambria Math" panose="02040503050406030204" pitchFamily="18" charset="0"/>
                          </a:rPr>
                          <m:t>𝒊</m:t>
                        </m:r>
                        <m:r>
                          <a:rPr lang="en-PH" b="1" i="1" smtClean="0">
                            <a:latin typeface="Cambria Math" panose="02040503050406030204" pitchFamily="18" charset="0"/>
                          </a:rPr>
                          <m:t>=</m:t>
                        </m:r>
                        <m:r>
                          <a:rPr lang="en-PH" b="1" i="1" smtClean="0">
                            <a:latin typeface="Cambria Math" panose="02040503050406030204" pitchFamily="18" charset="0"/>
                          </a:rPr>
                          <m:t>𝟏</m:t>
                        </m:r>
                      </m:sub>
                      <m:sup>
                        <m:r>
                          <a:rPr lang="en-PH" b="1" i="1" smtClean="0">
                            <a:latin typeface="Cambria Math" panose="02040503050406030204" pitchFamily="18" charset="0"/>
                          </a:rPr>
                          <m:t>𝒎</m:t>
                        </m:r>
                      </m:sup>
                      <m:e>
                        <m:sSup>
                          <m:sSupPr>
                            <m:ctrlPr>
                              <a:rPr lang="en-PH" b="1" i="1" smtClean="0">
                                <a:latin typeface="Cambria Math" panose="02040503050406030204" pitchFamily="18" charset="0"/>
                              </a:rPr>
                            </m:ctrlPr>
                          </m:sSupPr>
                          <m:e>
                            <m:r>
                              <a:rPr lang="en-PH" b="1" i="1" smtClean="0">
                                <a:latin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smtClean="0">
                                        <a:latin typeface="Cambria Math" panose="02040503050406030204" pitchFamily="18" charset="0"/>
                                      </a:rPr>
                                    </m:ctrlPr>
                                  </m:sSupPr>
                                  <m:e>
                                    <m:r>
                                      <a:rPr lang="en-PH" b="1" i="1" dirty="0" smtClean="0">
                                        <a:latin typeface="Cambria Math" panose="02040503050406030204" pitchFamily="18" charset="0"/>
                                      </a:rPr>
                                      <m:t>𝒙</m:t>
                                    </m:r>
                                  </m:e>
                                  <m:sup>
                                    <m:d>
                                      <m:dPr>
                                        <m:ctrlPr>
                                          <a:rPr lang="en-PH" b="1" i="1" dirty="0" smtClean="0">
                                            <a:latin typeface="Cambria Math" panose="02040503050406030204" pitchFamily="18" charset="0"/>
                                          </a:rPr>
                                        </m:ctrlPr>
                                      </m:dPr>
                                      <m:e>
                                        <m:r>
                                          <a:rPr lang="en-PH" b="1" i="1" dirty="0" smtClean="0">
                                            <a:latin typeface="Cambria Math" panose="02040503050406030204" pitchFamily="18" charset="0"/>
                                          </a:rPr>
                                          <m:t>𝒊</m:t>
                                        </m:r>
                                      </m:e>
                                    </m:d>
                                  </m:sup>
                                </m:sSup>
                              </m:e>
                            </m:d>
                            <m:r>
                              <a:rPr lang="en-PH" b="1" i="1" dirty="0" smtClean="0">
                                <a:latin typeface="Cambria Math" panose="02040503050406030204" pitchFamily="18" charset="0"/>
                              </a:rPr>
                              <m:t>−</m:t>
                            </m:r>
                            <m:sSup>
                              <m:sSupPr>
                                <m:ctrlPr>
                                  <a:rPr lang="en-PH" b="1" i="1" dirty="0">
                                    <a:latin typeface="Cambria Math" panose="02040503050406030204" pitchFamily="18" charset="0"/>
                                  </a:rPr>
                                </m:ctrlPr>
                              </m:sSupPr>
                              <m:e>
                                <m:r>
                                  <a:rPr lang="en-PH" b="1" i="1" dirty="0" smtClean="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r>
                              <a:rPr lang="en-PH" b="1" i="1" smtClean="0">
                                <a:latin typeface="Cambria Math" panose="02040503050406030204" pitchFamily="18" charset="0"/>
                              </a:rPr>
                              <m:t>)</m:t>
                            </m:r>
                          </m:e>
                          <m:sup>
                            <m:r>
                              <a:rPr lang="en-PH" b="1" i="1" smtClean="0">
                                <a:latin typeface="Cambria Math" panose="02040503050406030204" pitchFamily="18" charset="0"/>
                              </a:rPr>
                              <m:t>𝟐</m:t>
                            </m:r>
                          </m:sup>
                        </m:sSup>
                        <m:r>
                          <a:rPr lang="en-PH" b="1" i="1" smtClean="0">
                            <a:latin typeface="Cambria Math" panose="02040503050406030204" pitchFamily="18" charset="0"/>
                          </a:rPr>
                          <m:t> </m:t>
                        </m:r>
                      </m:e>
                    </m:nary>
                  </m:oMath>
                </a14:m>
                <a:endParaRPr lang="en-PH" b="1" dirty="0"/>
              </a:p>
              <a:p>
                <a:pPr marL="0" indent="0">
                  <a:buNone/>
                </a:pPr>
                <a:r>
                  <a:rPr lang="en-PH" dirty="0"/>
                  <a:t>Where:</a:t>
                </a:r>
              </a:p>
              <a:p>
                <a:pPr marL="0" indent="0">
                  <a:buNone/>
                </a:pPr>
                <a:r>
                  <a:rPr lang="en-PH" dirty="0"/>
                  <a:t>	</a:t>
                </a:r>
                <a:r>
                  <a:rPr lang="en-PH" b="0" dirty="0"/>
                  <a:t> </a:t>
                </a:r>
                <a14:m>
                  <m:oMath xmlns:m="http://schemas.openxmlformats.org/officeDocument/2006/math">
                    <m:r>
                      <a:rPr lang="en-PH" b="1" i="0" dirty="0" smtClean="0">
                        <a:latin typeface="Cambria Math" panose="02040503050406030204" pitchFamily="18" charset="0"/>
                      </a:rPr>
                      <m:t>𝐉</m:t>
                    </m:r>
                    <m:d>
                      <m:dPr>
                        <m:ctrlPr>
                          <a:rPr lang="en-PH" b="1" i="1" dirty="0" smtClean="0">
                            <a:latin typeface="Cambria Math" panose="02040503050406030204" pitchFamily="18" charset="0"/>
                          </a:rPr>
                        </m:ctrlPr>
                      </m:dPr>
                      <m:e>
                        <m:r>
                          <a:rPr lang="en-PH" b="1" i="1">
                            <a:latin typeface="Cambria Math" panose="02040503050406030204" pitchFamily="18" charset="0"/>
                            <a:ea typeface="Cambria Math" panose="02040503050406030204" pitchFamily="18" charset="0"/>
                          </a:rPr>
                          <m:t>𝜽</m:t>
                        </m:r>
                      </m:e>
                    </m:d>
                  </m:oMath>
                </a14:m>
                <a:r>
                  <a:rPr lang="en-PH" dirty="0"/>
                  <a:t> = Cost function (The function that we will be trying to minimize in order to get 		the optimal weights/coefficients of our linear model).</a:t>
                </a:r>
              </a:p>
              <a:p>
                <a:pPr marL="0" indent="0">
                  <a:buNone/>
                </a:pPr>
                <a:r>
                  <a:rPr lang="en-PH" dirty="0"/>
                  <a:t>	</a:t>
                </a:r>
                <a:r>
                  <a:rPr lang="en-PH" b="1" dirty="0"/>
                  <a:t>m</a:t>
                </a:r>
                <a:r>
                  <a:rPr lang="en-PH" dirty="0"/>
                  <a:t> = Total training samples</a:t>
                </a:r>
              </a:p>
              <a:p>
                <a:pPr marL="0" indent="0">
                  <a:buNone/>
                </a:pPr>
                <a:r>
                  <a:rPr lang="en-PH" dirty="0"/>
                  <a:t>	</a:t>
                </a:r>
                <a:r>
                  <a:rPr lang="en-PH" b="1" dirty="0" err="1"/>
                  <a:t>i</a:t>
                </a:r>
                <a:r>
                  <a:rPr lang="en-PH" dirty="0"/>
                  <a:t> = training sample index</a:t>
                </a:r>
              </a:p>
              <a:p>
                <a:pPr marL="0" indent="0">
                  <a:buNone/>
                </a:pPr>
                <a:r>
                  <a:rPr lang="en-PH" dirty="0"/>
                  <a:t>	</a:t>
                </a:r>
                <a:r>
                  <a:rPr lang="en-PH" dirty="0">
                    <a:ea typeface="Cambria Math" panose="02040503050406030204" pitchFamily="18" charset="0"/>
                  </a:rPr>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smtClean="0">
                                <a:latin typeface="Cambria Math" panose="02040503050406030204" pitchFamily="18" charset="0"/>
                              </a:rPr>
                            </m:ctrlPr>
                          </m:sSupPr>
                          <m:e>
                            <m:r>
                              <a:rPr lang="en-PH" b="1" i="1" dirty="0" smtClean="0">
                                <a:latin typeface="Cambria Math" panose="02040503050406030204" pitchFamily="18" charset="0"/>
                              </a:rPr>
                              <m:t>𝒙</m:t>
                            </m:r>
                          </m:e>
                          <m:sup>
                            <m:d>
                              <m:dPr>
                                <m:ctrlPr>
                                  <a:rPr lang="en-PH" b="1" i="1" dirty="0" smtClean="0">
                                    <a:latin typeface="Cambria Math" panose="02040503050406030204" pitchFamily="18" charset="0"/>
                                  </a:rPr>
                                </m:ctrlPr>
                              </m:dPr>
                              <m:e>
                                <m:r>
                                  <a:rPr lang="en-PH" b="1" i="1" dirty="0" smtClean="0">
                                    <a:latin typeface="Cambria Math" panose="02040503050406030204" pitchFamily="18" charset="0"/>
                                  </a:rPr>
                                  <m:t>𝒊</m:t>
                                </m:r>
                              </m:e>
                            </m:d>
                          </m:sup>
                        </m:sSup>
                      </m:e>
                    </m:d>
                  </m:oMath>
                </a14:m>
                <a:r>
                  <a:rPr lang="en-PH" b="1" dirty="0"/>
                  <a:t> </a:t>
                </a:r>
                <a:r>
                  <a:rPr lang="en-PH" dirty="0"/>
                  <a:t>= y prediction of a training sample at index </a:t>
                </a:r>
                <a:r>
                  <a:rPr lang="en-PH" dirty="0" err="1"/>
                  <a:t>i</a:t>
                </a:r>
                <a:endParaRPr lang="en-PH" dirty="0"/>
              </a:p>
              <a:p>
                <a:pPr marL="0" indent="0">
                  <a:buNone/>
                </a:pPr>
                <a:r>
                  <a:rPr lang="en-PH" dirty="0"/>
                  <a:t>	 </a:t>
                </a:r>
                <a14:m>
                  <m:oMath xmlns:m="http://schemas.openxmlformats.org/officeDocument/2006/math">
                    <m:sSup>
                      <m:sSupPr>
                        <m:ctrlPr>
                          <a:rPr lang="en-PH" b="1" i="1" dirty="0">
                            <a:latin typeface="Cambria Math" panose="02040503050406030204" pitchFamily="18" charset="0"/>
                          </a:rPr>
                        </m:ctrlPr>
                      </m:sSupPr>
                      <m:e>
                        <m:r>
                          <a:rPr lang="en-PH" b="1" i="1" dirty="0" smtClean="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oMath>
                </a14:m>
                <a:r>
                  <a:rPr lang="en-PH" dirty="0"/>
                  <a:t> = y actual or y true value at index </a:t>
                </a:r>
                <a:r>
                  <a:rPr lang="en-PH" dirty="0" err="1"/>
                  <a:t>i</a:t>
                </a:r>
                <a:r>
                  <a:rPr lang="en-PH" dirty="0"/>
                  <a:t> of a training sample</a:t>
                </a:r>
              </a:p>
              <a:p>
                <a:r>
                  <a:rPr lang="en-PH" dirty="0"/>
                  <a:t>Why is there “2” in </a:t>
                </a:r>
                <a14:m>
                  <m:oMath xmlns:m="http://schemas.openxmlformats.org/officeDocument/2006/math">
                    <m:f>
                      <m:fPr>
                        <m:ctrlPr>
                          <a:rPr lang="en-PH" i="1" smtClean="0">
                            <a:latin typeface="Cambria Math" panose="02040503050406030204" pitchFamily="18" charset="0"/>
                          </a:rPr>
                        </m:ctrlPr>
                      </m:fPr>
                      <m:num>
                        <m:r>
                          <a:rPr lang="en-PH" b="0" i="1" smtClean="0">
                            <a:latin typeface="Cambria Math" panose="02040503050406030204" pitchFamily="18" charset="0"/>
                          </a:rPr>
                          <m:t>1</m:t>
                        </m:r>
                      </m:num>
                      <m:den>
                        <m:r>
                          <a:rPr lang="en-PH" b="0" i="1" smtClean="0">
                            <a:latin typeface="Cambria Math" panose="02040503050406030204" pitchFamily="18" charset="0"/>
                          </a:rPr>
                          <m:t>2</m:t>
                        </m:r>
                        <m:r>
                          <a:rPr lang="en-PH" b="0" i="1" smtClean="0">
                            <a:latin typeface="Cambria Math" panose="02040503050406030204" pitchFamily="18" charset="0"/>
                          </a:rPr>
                          <m:t>𝑚</m:t>
                        </m:r>
                      </m:den>
                    </m:f>
                  </m:oMath>
                </a14:m>
                <a:r>
                  <a:rPr lang="en-PH" dirty="0"/>
                  <a:t> term if we are computing for MSE?</a:t>
                </a:r>
              </a:p>
              <a:p>
                <a:pPr marL="0" indent="0">
                  <a:buNone/>
                </a:pPr>
                <a:r>
                  <a:rPr lang="en-PH" dirty="0"/>
                  <a:t>	- Simplify the equation of our Gradient Descent Algorithm. It will be compensated 	by the </a:t>
                </a:r>
                <a14:m>
                  <m:oMath xmlns:m="http://schemas.openxmlformats.org/officeDocument/2006/math">
                    <m:r>
                      <a:rPr lang="en-PH" b="0" i="0" smtClean="0">
                        <a:latin typeface="Cambria Math" panose="02040503050406030204" pitchFamily="18" charset="0"/>
                        <a:ea typeface="Cambria Math" panose="02040503050406030204" pitchFamily="18" charset="0"/>
                      </a:rPr>
                      <m:t>(</m:t>
                    </m:r>
                    <m:r>
                      <a:rPr lang="en-PH" b="0" i="1" smtClean="0">
                        <a:latin typeface="Cambria Math" panose="02040503050406030204" pitchFamily="18" charset="0"/>
                        <a:ea typeface="Cambria Math" panose="02040503050406030204" pitchFamily="18" charset="0"/>
                      </a:rPr>
                      <m:t>𝛼</m:t>
                    </m:r>
                    <m:r>
                      <a:rPr lang="en-PH" b="0" i="1" smtClean="0">
                        <a:latin typeface="Cambria Math" panose="02040503050406030204" pitchFamily="18" charset="0"/>
                        <a:ea typeface="Cambria Math" panose="02040503050406030204" pitchFamily="18" charset="0"/>
                      </a:rPr>
                      <m:t>)</m:t>
                    </m:r>
                  </m:oMath>
                </a14:m>
                <a:r>
                  <a:rPr lang="en-PH" dirty="0"/>
                  <a:t> learning rate used to train the model. </a:t>
                </a:r>
              </a:p>
              <a:p>
                <a:pPr marL="0" indent="0">
                  <a:buNone/>
                </a:pPr>
                <a:endParaRPr lang="en-PH" dirty="0"/>
              </a:p>
            </p:txBody>
          </p:sp>
        </mc:Choice>
        <mc:Fallback>
          <p:sp>
            <p:nvSpPr>
              <p:cNvPr id="3" name="Content Placeholder 2">
                <a:extLst>
                  <a:ext uri="{FF2B5EF4-FFF2-40B4-BE49-F238E27FC236}">
                    <a16:creationId xmlns:a16="http://schemas.microsoft.com/office/drawing/2014/main" id="{2D77AFB0-E764-D1B2-0410-67EF85EF982E}"/>
                  </a:ext>
                </a:extLst>
              </p:cNvPr>
              <p:cNvSpPr>
                <a:spLocks noGrp="1" noRot="1" noChangeAspect="1" noMove="1" noResize="1" noEditPoints="1" noAdjustHandles="1" noChangeArrowheads="1" noChangeShapeType="1" noTextEdit="1"/>
              </p:cNvSpPr>
              <p:nvPr>
                <p:ph idx="1"/>
              </p:nvPr>
            </p:nvSpPr>
            <p:spPr>
              <a:xfrm>
                <a:off x="1371600" y="1950098"/>
                <a:ext cx="9890449" cy="4665306"/>
              </a:xfrm>
              <a:blipFill>
                <a:blip r:embed="rId2"/>
                <a:stretch>
                  <a:fillRect l="-617" t="-523" r="-1171"/>
                </a:stretch>
              </a:blipFill>
            </p:spPr>
            <p:txBody>
              <a:bodyPr/>
              <a:lstStyle/>
              <a:p>
                <a:r>
                  <a:rPr lang="en-PH">
                    <a:noFill/>
                  </a:rPr>
                  <a:t> </a:t>
                </a:r>
              </a:p>
            </p:txBody>
          </p:sp>
        </mc:Fallback>
      </mc:AlternateContent>
    </p:spTree>
    <p:extLst>
      <p:ext uri="{BB962C8B-B14F-4D97-AF65-F5344CB8AC3E}">
        <p14:creationId xmlns:p14="http://schemas.microsoft.com/office/powerpoint/2010/main" val="3260338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371600" y="685800"/>
            <a:ext cx="9601200" cy="1264298"/>
          </a:xfrm>
        </p:spPr>
        <p:txBody>
          <a:bodyPr>
            <a:normAutofit fontScale="90000"/>
          </a:bodyPr>
          <a:lstStyle/>
          <a:p>
            <a:r>
              <a:rPr lang="en-PH" dirty="0"/>
              <a:t>Gradient Descent Algorithm of Non-Regularized Linear Regression: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a:xfrm>
                <a:off x="1371600" y="1950098"/>
                <a:ext cx="9890449" cy="4665306"/>
              </a:xfrm>
            </p:spPr>
            <p:txBody>
              <a:bodyPr>
                <a:normAutofit/>
              </a:bodyPr>
              <a:lstStyle/>
              <a:p>
                <a:r>
                  <a:rPr lang="en-PH" dirty="0"/>
                  <a:t>To optimize / find the best weights for our linear regression model based on the cost function used, we must compute the partial derivative of each of the coefficient (</a:t>
                </a:r>
                <a14:m>
                  <m:oMath xmlns:m="http://schemas.openxmlformats.org/officeDocument/2006/math">
                    <m:r>
                      <a:rPr lang="en-PH" i="1" smtClean="0">
                        <a:latin typeface="Cambria Math" panose="02040503050406030204" pitchFamily="18" charset="0"/>
                        <a:ea typeface="Cambria Math" panose="02040503050406030204" pitchFamily="18" charset="0"/>
                      </a:rPr>
                      <m:t>𝜃</m:t>
                    </m:r>
                  </m:oMath>
                </a14:m>
                <a:r>
                  <a:rPr lang="en-PH" dirty="0"/>
                  <a:t>) in our cost function.</a:t>
                </a:r>
              </a:p>
              <a:p>
                <a:r>
                  <a:rPr lang="en-PH" dirty="0"/>
                  <a:t>Gradient Descent Formula:</a:t>
                </a:r>
                <a:r>
                  <a:rPr lang="en-PH" b="1" dirty="0">
                    <a:ea typeface="Cambria Math" panose="02040503050406030204" pitchFamily="18" charset="0"/>
                  </a:rPr>
                  <a:t> </a:t>
                </a:r>
                <a:r>
                  <a:rPr lang="en-PH" dirty="0">
                    <a:ea typeface="Cambria Math" panose="02040503050406030204" pitchFamily="18" charset="0"/>
                  </a:rPr>
                  <a:t>Solve </a:t>
                </a:r>
                <a14:m>
                  <m:oMath xmlns:m="http://schemas.openxmlformats.org/officeDocument/2006/math">
                    <m:f>
                      <m:fPr>
                        <m:ctrlPr>
                          <a:rPr lang="en-PH" b="1" i="1" smtClean="0">
                            <a:latin typeface="Cambria Math" panose="02040503050406030204" pitchFamily="18" charset="0"/>
                            <a:ea typeface="Cambria Math" panose="02040503050406030204" pitchFamily="18" charset="0"/>
                          </a:rPr>
                        </m:ctrlPr>
                      </m:fPr>
                      <m:num>
                        <m:r>
                          <a:rPr lang="en-PH" b="1" i="1" smtClean="0">
                            <a:latin typeface="Cambria Math" panose="02040503050406030204" pitchFamily="18" charset="0"/>
                            <a:ea typeface="Cambria Math" panose="02040503050406030204" pitchFamily="18" charset="0"/>
                          </a:rPr>
                          <m:t>𝝏</m:t>
                        </m:r>
                        <m:r>
                          <a:rPr lang="en-PH" b="1" dirty="0">
                            <a:latin typeface="Cambria Math" panose="02040503050406030204" pitchFamily="18" charset="0"/>
                          </a:rPr>
                          <m:t>𝐉</m:t>
                        </m:r>
                        <m:d>
                          <m:dPr>
                            <m:ctrlPr>
                              <a:rPr lang="en-PH" b="1" i="1" dirty="0">
                                <a:latin typeface="Cambria Math" panose="02040503050406030204" pitchFamily="18" charset="0"/>
                              </a:rPr>
                            </m:ctrlPr>
                          </m:dPr>
                          <m:e>
                            <m:r>
                              <a:rPr lang="en-PH" b="1" i="1">
                                <a:latin typeface="Cambria Math" panose="02040503050406030204" pitchFamily="18" charset="0"/>
                                <a:ea typeface="Cambria Math" panose="02040503050406030204" pitchFamily="18" charset="0"/>
                              </a:rPr>
                              <m:t>𝜽</m:t>
                            </m:r>
                          </m:e>
                        </m:d>
                      </m:num>
                      <m:den>
                        <m:r>
                          <a:rPr lang="en-PH" b="1" i="1">
                            <a:latin typeface="Cambria Math" panose="02040503050406030204" pitchFamily="18" charset="0"/>
                            <a:ea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𝒋</m:t>
                            </m:r>
                          </m:sub>
                        </m:sSub>
                      </m:den>
                    </m:f>
                  </m:oMath>
                </a14:m>
                <a:endParaRPr lang="en-PH" dirty="0"/>
              </a:p>
              <a:p>
                <a:pPr marL="0" indent="0">
                  <a:buNone/>
                </a:pPr>
                <a:r>
                  <a:rPr lang="en-PH" dirty="0"/>
                  <a:t>Note: Update the value of the new weights simultaneously. (Tip: Create an array where you will temporarily store the new updated values. After iterating on all of the weights, update them simultaneously)</a:t>
                </a:r>
              </a:p>
              <a:p>
                <a:pPr marL="0" indent="0">
                  <a:buNone/>
                </a:pPr>
                <a:r>
                  <a:rPr lang="en-PH" dirty="0"/>
                  <a:t>For bias term (j = 0):</a:t>
                </a:r>
              </a:p>
              <a:p>
                <a:pPr marL="0" indent="0">
                  <a:buNone/>
                </a:pPr>
                <a14:m>
                  <m:oMath xmlns:m="http://schemas.openxmlformats.org/officeDocument/2006/math">
                    <m:sSub>
                      <m:sSubPr>
                        <m:ctrlPr>
                          <a:rPr lang="en-PH" b="1" i="1" smtClean="0">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𝟎</m:t>
                        </m:r>
                        <m:r>
                          <a:rPr lang="en-PH" b="1" i="1" smtClean="0">
                            <a:latin typeface="Cambria Math" panose="02040503050406030204" pitchFamily="18" charset="0"/>
                            <a:ea typeface="Cambria Math" panose="02040503050406030204" pitchFamily="18" charset="0"/>
                          </a:rPr>
                          <m:t> </m:t>
                        </m:r>
                      </m:sub>
                    </m:sSub>
                    <m:r>
                      <a:rPr lang="en-PH" b="1" i="1" smtClean="0">
                        <a:latin typeface="Cambria Math" panose="02040503050406030204" pitchFamily="18" charset="0"/>
                        <a:ea typeface="Cambria Math" panose="02040503050406030204" pitchFamily="18" charset="0"/>
                      </a:rPr>
                      <m:t>:</m:t>
                    </m:r>
                    <m:r>
                      <a:rPr lang="en-PH" b="1" i="1" dirty="0" smtClean="0">
                        <a:latin typeface="Cambria Math" panose="02040503050406030204" pitchFamily="18" charset="0"/>
                      </a:rPr>
                      <m:t>=</m:t>
                    </m:r>
                  </m:oMath>
                </a14:m>
                <a:r>
                  <a:rPr lang="en-PH" b="1" dirty="0"/>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a:latin typeface="Cambria Math" panose="02040503050406030204" pitchFamily="18" charset="0"/>
                            <a:ea typeface="Cambria Math" panose="02040503050406030204" pitchFamily="18" charset="0"/>
                          </a:rPr>
                          <m:t>𝟎</m:t>
                        </m:r>
                      </m:sub>
                    </m:sSub>
                    <m:r>
                      <a:rPr lang="en-PH" b="1" i="1">
                        <a:latin typeface="Cambria Math" panose="02040503050406030204" pitchFamily="18" charset="0"/>
                        <a:ea typeface="Cambria Math" panose="02040503050406030204" pitchFamily="18" charset="0"/>
                      </a:rPr>
                      <m:t> </m:t>
                    </m:r>
                    <m:r>
                      <a:rPr lang="en-PH" b="1" i="1" smtClean="0">
                        <a:latin typeface="Cambria Math" panose="02040503050406030204" pitchFamily="18" charset="0"/>
                        <a:ea typeface="Cambria Math" panose="02040503050406030204" pitchFamily="18" charset="0"/>
                      </a:rPr>
                      <m:t>−</m:t>
                    </m:r>
                    <m:r>
                      <a:rPr lang="en-PH" b="1" i="1">
                        <a:latin typeface="Cambria Math" panose="02040503050406030204" pitchFamily="18" charset="0"/>
                        <a:ea typeface="Cambria Math" panose="02040503050406030204" pitchFamily="18" charset="0"/>
                      </a:rPr>
                      <m:t>𝜶</m:t>
                    </m:r>
                    <m:r>
                      <a:rPr lang="en-PH" b="1" i="1" smtClean="0">
                        <a:latin typeface="Cambria Math" panose="02040503050406030204" pitchFamily="18" charset="0"/>
                        <a:ea typeface="Cambria Math" panose="02040503050406030204" pitchFamily="18" charset="0"/>
                      </a:rPr>
                      <m:t>[</m:t>
                    </m:r>
                    <m:f>
                      <m:fPr>
                        <m:ctrlPr>
                          <a:rPr lang="en-PH" b="1" i="1">
                            <a:latin typeface="Cambria Math" panose="02040503050406030204" pitchFamily="18" charset="0"/>
                          </a:rPr>
                        </m:ctrlPr>
                      </m:fPr>
                      <m:num>
                        <m:r>
                          <a:rPr lang="en-PH" b="1" i="1">
                            <a:latin typeface="Cambria Math" panose="02040503050406030204" pitchFamily="18" charset="0"/>
                          </a:rPr>
                          <m:t>𝟏</m:t>
                        </m:r>
                      </m:num>
                      <m:den>
                        <m:r>
                          <a:rPr lang="en-PH" b="1" i="1">
                            <a:latin typeface="Cambria Math" panose="02040503050406030204" pitchFamily="18" charset="0"/>
                          </a:rPr>
                          <m:t>𝒎</m:t>
                        </m:r>
                      </m:den>
                    </m:f>
                    <m:r>
                      <a:rPr lang="en-PH" b="1" i="1">
                        <a:latin typeface="Cambria Math" panose="02040503050406030204" pitchFamily="18" charset="0"/>
                      </a:rPr>
                      <m:t> </m:t>
                    </m:r>
                    <m:nary>
                      <m:naryPr>
                        <m:chr m:val="∑"/>
                        <m:ctrlPr>
                          <a:rPr lang="en-PH" b="1" i="1">
                            <a:latin typeface="Cambria Math" panose="02040503050406030204" pitchFamily="18" charset="0"/>
                          </a:rPr>
                        </m:ctrlPr>
                      </m:naryPr>
                      <m:sub>
                        <m:r>
                          <m:rPr>
                            <m:brk m:alnAt="23"/>
                          </m:rPr>
                          <a:rPr lang="en-PH" b="1" i="1">
                            <a:latin typeface="Cambria Math" panose="02040503050406030204" pitchFamily="18" charset="0"/>
                          </a:rPr>
                          <m:t>𝒊</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𝒎</m:t>
                        </m:r>
                      </m:sup>
                      <m:e>
                        <m:r>
                          <a:rPr lang="en-PH" b="1" i="1">
                            <a:latin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a:latin typeface="Cambria Math" panose="02040503050406030204" pitchFamily="18" charset="0"/>
                                  </a:rPr>
                                </m:ctrlPr>
                              </m:sSupPr>
                              <m:e>
                                <m:r>
                                  <a:rPr lang="en-PH" b="1" i="1" dirty="0">
                                    <a:latin typeface="Cambria Math" panose="02040503050406030204" pitchFamily="18" charset="0"/>
                                  </a:rPr>
                                  <m:t>𝒙</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r>
                          <a:rPr lang="en-PH" b="1" i="1" dirty="0">
                            <a:latin typeface="Cambria Math" panose="02040503050406030204" pitchFamily="18" charset="0"/>
                          </a:rPr>
                          <m:t>−</m:t>
                        </m:r>
                        <m:sSup>
                          <m:sSupPr>
                            <m:ctrlPr>
                              <a:rPr lang="en-PH" b="1" i="1" dirty="0">
                                <a:latin typeface="Cambria Math" panose="02040503050406030204" pitchFamily="18" charset="0"/>
                              </a:rPr>
                            </m:ctrlPr>
                          </m:sSupPr>
                          <m:e>
                            <m:r>
                              <a:rPr lang="en-PH" b="1" i="1" dirty="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r>
                          <a:rPr lang="en-PH" b="1" i="1">
                            <a:latin typeface="Cambria Math" panose="02040503050406030204" pitchFamily="18" charset="0"/>
                          </a:rPr>
                          <m:t>)</m:t>
                        </m:r>
                      </m:e>
                    </m:nary>
                    <m:r>
                      <a:rPr lang="en-PH" b="1" i="1" smtClean="0">
                        <a:latin typeface="Cambria Math" panose="02040503050406030204" pitchFamily="18" charset="0"/>
                        <a:ea typeface="Cambria Math" panose="02040503050406030204" pitchFamily="18" charset="0"/>
                      </a:rPr>
                      <m:t>]</m:t>
                    </m:r>
                  </m:oMath>
                </a14:m>
                <a:endParaRPr lang="en-PH" b="1" dirty="0"/>
              </a:p>
              <a:p>
                <a:pPr marL="0" indent="0">
                  <a:buNone/>
                </a:pPr>
                <a:r>
                  <a:rPr lang="en-PH" dirty="0"/>
                  <a:t>For weights (j &gt; 0):</a:t>
                </a:r>
              </a:p>
              <a:p>
                <a:pPr marL="0" indent="0">
                  <a:buNone/>
                </a:pPr>
                <a14:m>
                  <m:oMath xmlns:m="http://schemas.openxmlformats.org/officeDocument/2006/math">
                    <m:sSub>
                      <m:sSubPr>
                        <m:ctrlPr>
                          <a:rPr lang="en-PH" b="1" i="1" smtClean="0">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𝟏</m:t>
                        </m:r>
                        <m:r>
                          <a:rPr lang="en-PH" b="1" i="1" smtClean="0">
                            <a:latin typeface="Cambria Math" panose="02040503050406030204" pitchFamily="18" charset="0"/>
                            <a:ea typeface="Cambria Math" panose="02040503050406030204" pitchFamily="18" charset="0"/>
                          </a:rPr>
                          <m:t> </m:t>
                        </m:r>
                      </m:sub>
                    </m:sSub>
                    <m:r>
                      <a:rPr lang="en-PH" b="1" i="1" smtClean="0">
                        <a:latin typeface="Cambria Math" panose="02040503050406030204" pitchFamily="18" charset="0"/>
                        <a:ea typeface="Cambria Math" panose="02040503050406030204" pitchFamily="18" charset="0"/>
                      </a:rPr>
                      <m:t>:</m:t>
                    </m:r>
                    <m:r>
                      <a:rPr lang="en-PH" b="1" i="1" dirty="0" smtClean="0">
                        <a:latin typeface="Cambria Math" panose="02040503050406030204" pitchFamily="18" charset="0"/>
                      </a:rPr>
                      <m:t>=</m:t>
                    </m:r>
                  </m:oMath>
                </a14:m>
                <a:r>
                  <a:rPr lang="en-PH" b="1" dirty="0"/>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𝟏</m:t>
                        </m:r>
                      </m:sub>
                    </m:sSub>
                    <m:r>
                      <a:rPr lang="en-PH" b="1" i="1">
                        <a:latin typeface="Cambria Math" panose="02040503050406030204" pitchFamily="18" charset="0"/>
                        <a:ea typeface="Cambria Math" panose="02040503050406030204" pitchFamily="18" charset="0"/>
                      </a:rPr>
                      <m:t> </m:t>
                    </m:r>
                    <m:r>
                      <a:rPr lang="en-PH" b="1" i="1" smtClean="0">
                        <a:latin typeface="Cambria Math" panose="02040503050406030204" pitchFamily="18" charset="0"/>
                        <a:ea typeface="Cambria Math" panose="02040503050406030204" pitchFamily="18" charset="0"/>
                      </a:rPr>
                      <m:t>−</m:t>
                    </m:r>
                    <m:r>
                      <a:rPr lang="en-PH" b="1" i="1">
                        <a:latin typeface="Cambria Math" panose="02040503050406030204" pitchFamily="18" charset="0"/>
                        <a:ea typeface="Cambria Math" panose="02040503050406030204" pitchFamily="18" charset="0"/>
                      </a:rPr>
                      <m:t>𝜶</m:t>
                    </m:r>
                    <m:r>
                      <a:rPr lang="en-PH" b="1" i="1" smtClean="0">
                        <a:latin typeface="Cambria Math" panose="02040503050406030204" pitchFamily="18" charset="0"/>
                        <a:ea typeface="Cambria Math" panose="02040503050406030204" pitchFamily="18" charset="0"/>
                      </a:rPr>
                      <m:t>[</m:t>
                    </m:r>
                    <m:f>
                      <m:fPr>
                        <m:ctrlPr>
                          <a:rPr lang="en-PH" b="1" i="1">
                            <a:latin typeface="Cambria Math" panose="02040503050406030204" pitchFamily="18" charset="0"/>
                          </a:rPr>
                        </m:ctrlPr>
                      </m:fPr>
                      <m:num>
                        <m:r>
                          <a:rPr lang="en-PH" b="1" i="1">
                            <a:latin typeface="Cambria Math" panose="02040503050406030204" pitchFamily="18" charset="0"/>
                          </a:rPr>
                          <m:t>𝟏</m:t>
                        </m:r>
                      </m:num>
                      <m:den>
                        <m:r>
                          <a:rPr lang="en-PH" b="1" i="1">
                            <a:latin typeface="Cambria Math" panose="02040503050406030204" pitchFamily="18" charset="0"/>
                          </a:rPr>
                          <m:t>𝒎</m:t>
                        </m:r>
                      </m:den>
                    </m:f>
                    <m:r>
                      <a:rPr lang="en-PH" b="1" i="1">
                        <a:latin typeface="Cambria Math" panose="02040503050406030204" pitchFamily="18" charset="0"/>
                      </a:rPr>
                      <m:t> </m:t>
                    </m:r>
                    <m:nary>
                      <m:naryPr>
                        <m:chr m:val="∑"/>
                        <m:ctrlPr>
                          <a:rPr lang="en-PH" b="1" i="1">
                            <a:latin typeface="Cambria Math" panose="02040503050406030204" pitchFamily="18" charset="0"/>
                          </a:rPr>
                        </m:ctrlPr>
                      </m:naryPr>
                      <m:sub>
                        <m:r>
                          <m:rPr>
                            <m:brk m:alnAt="23"/>
                          </m:rPr>
                          <a:rPr lang="en-PH" b="1" i="1">
                            <a:latin typeface="Cambria Math" panose="02040503050406030204" pitchFamily="18" charset="0"/>
                          </a:rPr>
                          <m:t>𝒊</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𝒎</m:t>
                        </m:r>
                      </m:sup>
                      <m:e>
                        <m:r>
                          <a:rPr lang="en-PH" b="1" i="1">
                            <a:latin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a:latin typeface="Cambria Math" panose="02040503050406030204" pitchFamily="18" charset="0"/>
                                  </a:rPr>
                                </m:ctrlPr>
                              </m:sSupPr>
                              <m:e>
                                <m:r>
                                  <a:rPr lang="en-PH" b="1" i="1" dirty="0">
                                    <a:latin typeface="Cambria Math" panose="02040503050406030204" pitchFamily="18" charset="0"/>
                                  </a:rPr>
                                  <m:t>𝒙</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r>
                          <a:rPr lang="en-PH" b="1" i="1" dirty="0">
                            <a:latin typeface="Cambria Math" panose="02040503050406030204" pitchFamily="18" charset="0"/>
                          </a:rPr>
                          <m:t>−</m:t>
                        </m:r>
                        <m:sSup>
                          <m:sSupPr>
                            <m:ctrlPr>
                              <a:rPr lang="en-PH" b="1" i="1" dirty="0">
                                <a:latin typeface="Cambria Math" panose="02040503050406030204" pitchFamily="18" charset="0"/>
                              </a:rPr>
                            </m:ctrlPr>
                          </m:sSupPr>
                          <m:e>
                            <m:r>
                              <a:rPr lang="en-PH" b="1" i="1" dirty="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r>
                          <a:rPr lang="en-PH" b="1" i="1">
                            <a:latin typeface="Cambria Math" panose="02040503050406030204" pitchFamily="18" charset="0"/>
                          </a:rPr>
                          <m:t>)</m:t>
                        </m:r>
                        <m:sSubSup>
                          <m:sSubSupPr>
                            <m:ctrlPr>
                              <a:rPr lang="en-PH" b="1" i="1">
                                <a:latin typeface="Cambria Math" panose="02040503050406030204" pitchFamily="18" charset="0"/>
                              </a:rPr>
                            </m:ctrlPr>
                          </m:sSubSupPr>
                          <m:e>
                            <m:r>
                              <a:rPr lang="en-PH" b="1" i="1">
                                <a:latin typeface="Cambria Math" panose="02040503050406030204" pitchFamily="18" charset="0"/>
                              </a:rPr>
                              <m:t>𝒙</m:t>
                            </m:r>
                          </m:e>
                          <m:sub>
                            <m:r>
                              <a:rPr lang="en-PH" b="1" i="1">
                                <a:latin typeface="Cambria Math" panose="02040503050406030204" pitchFamily="18" charset="0"/>
                              </a:rPr>
                              <m:t>𝟏</m:t>
                            </m:r>
                          </m:sub>
                          <m:sup>
                            <m:r>
                              <a:rPr lang="en-PH" b="1" i="1">
                                <a:latin typeface="Cambria Math" panose="02040503050406030204" pitchFamily="18" charset="0"/>
                              </a:rPr>
                              <m:t>(</m:t>
                            </m:r>
                            <m:r>
                              <a:rPr lang="en-PH" b="1" i="1">
                                <a:latin typeface="Cambria Math" panose="02040503050406030204" pitchFamily="18" charset="0"/>
                              </a:rPr>
                              <m:t>𝒊</m:t>
                            </m:r>
                            <m:r>
                              <a:rPr lang="en-PH" b="1" i="1">
                                <a:latin typeface="Cambria Math" panose="02040503050406030204" pitchFamily="18" charset="0"/>
                              </a:rPr>
                              <m:t>)</m:t>
                            </m:r>
                          </m:sup>
                        </m:sSubSup>
                      </m:e>
                    </m:nary>
                    <m:r>
                      <a:rPr lang="en-PH" b="1" i="1" smtClean="0">
                        <a:latin typeface="Cambria Math" panose="02040503050406030204" pitchFamily="18" charset="0"/>
                        <a:ea typeface="Cambria Math" panose="02040503050406030204" pitchFamily="18" charset="0"/>
                      </a:rPr>
                      <m:t>]</m:t>
                    </m:r>
                  </m:oMath>
                </a14:m>
                <a:endParaRPr lang="en-PH" b="1" dirty="0"/>
              </a:p>
              <a:p>
                <a:pPr marL="0" indent="0">
                  <a:buNone/>
                </a:pPr>
                <a:endParaRPr lang="en-PH" dirty="0"/>
              </a:p>
              <a:p>
                <a:pPr marL="0" indent="0">
                  <a:buNone/>
                </a:pPr>
                <a:endParaRPr lang="en-PH" dirty="0"/>
              </a:p>
            </p:txBody>
          </p:sp>
        </mc:Choice>
        <mc:Fallback>
          <p:sp>
            <p:nvSpPr>
              <p:cNvPr id="3" name="Content Placeholder 2">
                <a:extLst>
                  <a:ext uri="{FF2B5EF4-FFF2-40B4-BE49-F238E27FC236}">
                    <a16:creationId xmlns:a16="http://schemas.microsoft.com/office/drawing/2014/main" id="{2D77AFB0-E764-D1B2-0410-67EF85EF982E}"/>
                  </a:ext>
                </a:extLst>
              </p:cNvPr>
              <p:cNvSpPr>
                <a:spLocks noGrp="1" noRot="1" noChangeAspect="1" noMove="1" noResize="1" noEditPoints="1" noAdjustHandles="1" noChangeArrowheads="1" noChangeShapeType="1" noTextEdit="1"/>
              </p:cNvSpPr>
              <p:nvPr>
                <p:ph idx="1"/>
              </p:nvPr>
            </p:nvSpPr>
            <p:spPr>
              <a:xfrm>
                <a:off x="1371600" y="1950098"/>
                <a:ext cx="9890449" cy="4665306"/>
              </a:xfrm>
              <a:blipFill>
                <a:blip r:embed="rId2"/>
                <a:stretch>
                  <a:fillRect l="-617" t="-1176" r="-185"/>
                </a:stretch>
              </a:blipFill>
            </p:spPr>
            <p:txBody>
              <a:bodyPr/>
              <a:lstStyle/>
              <a:p>
                <a:r>
                  <a:rPr lang="en-PH">
                    <a:noFill/>
                  </a:rPr>
                  <a:t> </a:t>
                </a:r>
              </a:p>
            </p:txBody>
          </p:sp>
        </mc:Fallback>
      </mc:AlternateContent>
    </p:spTree>
    <p:extLst>
      <p:ext uri="{BB962C8B-B14F-4D97-AF65-F5344CB8AC3E}">
        <p14:creationId xmlns:p14="http://schemas.microsoft.com/office/powerpoint/2010/main" val="15706960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39D7-190D-2853-DD58-039301CE81AB}"/>
              </a:ext>
            </a:extLst>
          </p:cNvPr>
          <p:cNvSpPr>
            <a:spLocks noGrp="1"/>
          </p:cNvSpPr>
          <p:nvPr>
            <p:ph type="title"/>
          </p:nvPr>
        </p:nvSpPr>
        <p:spPr>
          <a:xfrm>
            <a:off x="1371600" y="685800"/>
            <a:ext cx="9601200" cy="1264298"/>
          </a:xfrm>
        </p:spPr>
        <p:txBody>
          <a:bodyPr>
            <a:normAutofit fontScale="90000"/>
          </a:bodyPr>
          <a:lstStyle/>
          <a:p>
            <a:r>
              <a:rPr lang="en-PH" dirty="0"/>
              <a:t>Gradient Descent Algorithm of Non-Regularized Linear Regression: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2D77AFB0-E764-D1B2-0410-67EF85EF982E}"/>
                  </a:ext>
                </a:extLst>
              </p:cNvPr>
              <p:cNvSpPr>
                <a:spLocks noGrp="1"/>
              </p:cNvSpPr>
              <p:nvPr>
                <p:ph idx="1"/>
              </p:nvPr>
            </p:nvSpPr>
            <p:spPr>
              <a:xfrm>
                <a:off x="1371600" y="1950098"/>
                <a:ext cx="9890449" cy="4665306"/>
              </a:xfrm>
            </p:spPr>
            <p:txBody>
              <a:bodyPr>
                <a:normAutofit/>
              </a:bodyPr>
              <a:lstStyle/>
              <a:p>
                <a:pPr marL="0" indent="0">
                  <a:buNone/>
                </a:pPr>
                <a14:m>
                  <m:oMath xmlns:m="http://schemas.openxmlformats.org/officeDocument/2006/math">
                    <m:sSub>
                      <m:sSubPr>
                        <m:ctrlPr>
                          <a:rPr lang="en-PH" b="1" i="1" smtClean="0">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𝟐</m:t>
                        </m:r>
                      </m:sub>
                    </m:sSub>
                    <m:r>
                      <a:rPr lang="en-PH" b="1" i="1" smtClean="0">
                        <a:latin typeface="Cambria Math" panose="02040503050406030204" pitchFamily="18" charset="0"/>
                        <a:ea typeface="Cambria Math" panose="02040503050406030204" pitchFamily="18" charset="0"/>
                      </a:rPr>
                      <m:t> </m:t>
                    </m:r>
                    <m:r>
                      <a:rPr lang="en-PH" b="1" i="1">
                        <a:latin typeface="Cambria Math" panose="02040503050406030204" pitchFamily="18" charset="0"/>
                        <a:ea typeface="Cambria Math" panose="02040503050406030204" pitchFamily="18" charset="0"/>
                      </a:rPr>
                      <m:t>:</m:t>
                    </m:r>
                    <m:r>
                      <a:rPr lang="en-PH" b="1" i="1" dirty="0">
                        <a:latin typeface="Cambria Math" panose="02040503050406030204" pitchFamily="18" charset="0"/>
                      </a:rPr>
                      <m:t>=</m:t>
                    </m:r>
                  </m:oMath>
                </a14:m>
                <a:r>
                  <a:rPr lang="en-PH" b="1" dirty="0"/>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𝟐</m:t>
                        </m:r>
                      </m:sub>
                    </m:sSub>
                    <m:r>
                      <a:rPr lang="en-PH" b="1" i="1">
                        <a:latin typeface="Cambria Math" panose="02040503050406030204" pitchFamily="18" charset="0"/>
                        <a:ea typeface="Cambria Math" panose="02040503050406030204" pitchFamily="18" charset="0"/>
                      </a:rPr>
                      <m:t> </m:t>
                    </m:r>
                    <m:r>
                      <a:rPr lang="en-PH" b="1" i="1">
                        <a:latin typeface="Cambria Math" panose="02040503050406030204" pitchFamily="18" charset="0"/>
                        <a:ea typeface="Cambria Math" panose="02040503050406030204" pitchFamily="18" charset="0"/>
                      </a:rPr>
                      <m:t>−</m:t>
                    </m:r>
                    <m:r>
                      <a:rPr lang="en-PH" b="1" i="1">
                        <a:latin typeface="Cambria Math" panose="02040503050406030204" pitchFamily="18" charset="0"/>
                        <a:ea typeface="Cambria Math" panose="02040503050406030204" pitchFamily="18" charset="0"/>
                      </a:rPr>
                      <m:t>𝜶</m:t>
                    </m:r>
                    <m:d>
                      <m:dPr>
                        <m:begChr m:val="["/>
                        <m:endChr m:val="]"/>
                        <m:ctrlPr>
                          <a:rPr lang="en-PH" b="1" i="1">
                            <a:latin typeface="Cambria Math" panose="02040503050406030204" pitchFamily="18" charset="0"/>
                            <a:ea typeface="Cambria Math" panose="02040503050406030204" pitchFamily="18" charset="0"/>
                          </a:rPr>
                        </m:ctrlPr>
                      </m:dPr>
                      <m:e>
                        <m:f>
                          <m:fPr>
                            <m:ctrlPr>
                              <a:rPr lang="en-PH" b="1" i="1">
                                <a:latin typeface="Cambria Math" panose="02040503050406030204" pitchFamily="18" charset="0"/>
                              </a:rPr>
                            </m:ctrlPr>
                          </m:fPr>
                          <m:num>
                            <m:r>
                              <a:rPr lang="en-PH" b="1" i="1">
                                <a:latin typeface="Cambria Math" panose="02040503050406030204" pitchFamily="18" charset="0"/>
                              </a:rPr>
                              <m:t>𝟏</m:t>
                            </m:r>
                          </m:num>
                          <m:den>
                            <m:r>
                              <a:rPr lang="en-PH" b="1" i="1">
                                <a:latin typeface="Cambria Math" panose="02040503050406030204" pitchFamily="18" charset="0"/>
                              </a:rPr>
                              <m:t>𝒎</m:t>
                            </m:r>
                          </m:den>
                        </m:f>
                        <m:r>
                          <a:rPr lang="en-PH" b="1" i="1">
                            <a:latin typeface="Cambria Math" panose="02040503050406030204" pitchFamily="18" charset="0"/>
                          </a:rPr>
                          <m:t> </m:t>
                        </m:r>
                        <m:nary>
                          <m:naryPr>
                            <m:chr m:val="∑"/>
                            <m:ctrlPr>
                              <a:rPr lang="en-PH" b="1" i="1">
                                <a:latin typeface="Cambria Math" panose="02040503050406030204" pitchFamily="18" charset="0"/>
                              </a:rPr>
                            </m:ctrlPr>
                          </m:naryPr>
                          <m:sub>
                            <m:r>
                              <m:rPr>
                                <m:brk m:alnAt="23"/>
                              </m:rPr>
                              <a:rPr lang="en-PH" b="1" i="1">
                                <a:latin typeface="Cambria Math" panose="02040503050406030204" pitchFamily="18" charset="0"/>
                              </a:rPr>
                              <m:t>𝒊</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𝒎</m:t>
                            </m:r>
                          </m:sup>
                          <m:e>
                            <m:r>
                              <a:rPr lang="en-PH" b="1" i="1">
                                <a:latin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a:latin typeface="Cambria Math" panose="02040503050406030204" pitchFamily="18" charset="0"/>
                                      </a:rPr>
                                    </m:ctrlPr>
                                  </m:sSupPr>
                                  <m:e>
                                    <m:r>
                                      <a:rPr lang="en-PH" b="1" i="1" dirty="0">
                                        <a:latin typeface="Cambria Math" panose="02040503050406030204" pitchFamily="18" charset="0"/>
                                      </a:rPr>
                                      <m:t>𝒙</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r>
                              <a:rPr lang="en-PH" b="1" i="1" dirty="0">
                                <a:latin typeface="Cambria Math" panose="02040503050406030204" pitchFamily="18" charset="0"/>
                              </a:rPr>
                              <m:t>−</m:t>
                            </m:r>
                            <m:sSup>
                              <m:sSupPr>
                                <m:ctrlPr>
                                  <a:rPr lang="en-PH" b="1" i="1" dirty="0">
                                    <a:latin typeface="Cambria Math" panose="02040503050406030204" pitchFamily="18" charset="0"/>
                                  </a:rPr>
                                </m:ctrlPr>
                              </m:sSupPr>
                              <m:e>
                                <m:r>
                                  <a:rPr lang="en-PH" b="1" i="1" dirty="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r>
                              <a:rPr lang="en-PH" b="1" i="1">
                                <a:latin typeface="Cambria Math" panose="02040503050406030204" pitchFamily="18" charset="0"/>
                              </a:rPr>
                              <m:t>)</m:t>
                            </m:r>
                            <m:sSubSup>
                              <m:sSubSupPr>
                                <m:ctrlPr>
                                  <a:rPr lang="en-PH" b="1" i="1">
                                    <a:latin typeface="Cambria Math" panose="02040503050406030204" pitchFamily="18" charset="0"/>
                                  </a:rPr>
                                </m:ctrlPr>
                              </m:sSubSupPr>
                              <m:e>
                                <m:r>
                                  <a:rPr lang="en-PH" b="1" i="1">
                                    <a:latin typeface="Cambria Math" panose="02040503050406030204" pitchFamily="18" charset="0"/>
                                  </a:rPr>
                                  <m:t>𝒙</m:t>
                                </m:r>
                              </m:e>
                              <m:sub>
                                <m:r>
                                  <a:rPr lang="en-PH" b="1" i="1" smtClean="0">
                                    <a:latin typeface="Cambria Math" panose="02040503050406030204" pitchFamily="18" charset="0"/>
                                  </a:rPr>
                                  <m:t>𝟐</m:t>
                                </m:r>
                              </m:sub>
                              <m:sup>
                                <m:d>
                                  <m:dPr>
                                    <m:ctrlPr>
                                      <a:rPr lang="en-PH" b="1" i="1">
                                        <a:latin typeface="Cambria Math" panose="02040503050406030204" pitchFamily="18" charset="0"/>
                                      </a:rPr>
                                    </m:ctrlPr>
                                  </m:dPr>
                                  <m:e>
                                    <m:r>
                                      <a:rPr lang="en-PH" b="1" i="1">
                                        <a:latin typeface="Cambria Math" panose="02040503050406030204" pitchFamily="18" charset="0"/>
                                      </a:rPr>
                                      <m:t>𝒊</m:t>
                                    </m:r>
                                  </m:e>
                                </m:d>
                              </m:sup>
                            </m:sSubSup>
                          </m:e>
                        </m:nary>
                      </m:e>
                    </m:d>
                  </m:oMath>
                </a14:m>
                <a:endParaRPr lang="en-PH" b="1" dirty="0">
                  <a:ea typeface="Cambria Math" panose="02040503050406030204" pitchFamily="18" charset="0"/>
                </a:endParaRPr>
              </a:p>
              <a:p>
                <a:pPr marL="0" indent="0">
                  <a:buNone/>
                </a:pPr>
                <a:r>
                  <a:rPr lang="en-PH" dirty="0"/>
                  <a:t>…</a:t>
                </a:r>
              </a:p>
              <a:p>
                <a:pPr marL="0" indent="0">
                  <a:buNone/>
                </a:pPr>
                <a14:m>
                  <m:oMath xmlns:m="http://schemas.openxmlformats.org/officeDocument/2006/math">
                    <m:sSub>
                      <m:sSubPr>
                        <m:ctrlPr>
                          <a:rPr lang="en-PH" b="1" i="1" smtClean="0">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𝒋</m:t>
                        </m:r>
                      </m:sub>
                    </m:sSub>
                    <m:r>
                      <a:rPr lang="en-PH" b="1" i="1" smtClean="0">
                        <a:latin typeface="Cambria Math" panose="02040503050406030204" pitchFamily="18" charset="0"/>
                        <a:ea typeface="Cambria Math" panose="02040503050406030204" pitchFamily="18" charset="0"/>
                      </a:rPr>
                      <m:t> </m:t>
                    </m:r>
                    <m:r>
                      <a:rPr lang="en-PH" b="1" i="1">
                        <a:latin typeface="Cambria Math" panose="02040503050406030204" pitchFamily="18" charset="0"/>
                        <a:ea typeface="Cambria Math" panose="02040503050406030204" pitchFamily="18" charset="0"/>
                      </a:rPr>
                      <m:t>:</m:t>
                    </m:r>
                    <m:r>
                      <a:rPr lang="en-PH" b="1" i="1" dirty="0">
                        <a:latin typeface="Cambria Math" panose="02040503050406030204" pitchFamily="18" charset="0"/>
                      </a:rPr>
                      <m:t>=</m:t>
                    </m:r>
                  </m:oMath>
                </a14:m>
                <a:r>
                  <a:rPr lang="en-PH" b="1" dirty="0"/>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𝒋</m:t>
                        </m:r>
                      </m:sub>
                    </m:sSub>
                    <m:r>
                      <a:rPr lang="en-PH" b="1" i="1">
                        <a:latin typeface="Cambria Math" panose="02040503050406030204" pitchFamily="18" charset="0"/>
                        <a:ea typeface="Cambria Math" panose="02040503050406030204" pitchFamily="18" charset="0"/>
                      </a:rPr>
                      <m:t> −</m:t>
                    </m:r>
                    <m:r>
                      <a:rPr lang="en-PH" b="1" i="1">
                        <a:latin typeface="Cambria Math" panose="02040503050406030204" pitchFamily="18" charset="0"/>
                        <a:ea typeface="Cambria Math" panose="02040503050406030204" pitchFamily="18" charset="0"/>
                      </a:rPr>
                      <m:t>𝜶</m:t>
                    </m:r>
                    <m:r>
                      <a:rPr lang="en-PH" b="1" i="1">
                        <a:latin typeface="Cambria Math" panose="02040503050406030204" pitchFamily="18" charset="0"/>
                        <a:ea typeface="Cambria Math" panose="02040503050406030204" pitchFamily="18" charset="0"/>
                      </a:rPr>
                      <m:t>[</m:t>
                    </m:r>
                    <m:f>
                      <m:fPr>
                        <m:ctrlPr>
                          <a:rPr lang="en-PH" b="1" i="1">
                            <a:latin typeface="Cambria Math" panose="02040503050406030204" pitchFamily="18" charset="0"/>
                          </a:rPr>
                        </m:ctrlPr>
                      </m:fPr>
                      <m:num>
                        <m:r>
                          <a:rPr lang="en-PH" b="1" i="1">
                            <a:latin typeface="Cambria Math" panose="02040503050406030204" pitchFamily="18" charset="0"/>
                          </a:rPr>
                          <m:t>𝟏</m:t>
                        </m:r>
                      </m:num>
                      <m:den>
                        <m:r>
                          <a:rPr lang="en-PH" b="1" i="1">
                            <a:latin typeface="Cambria Math" panose="02040503050406030204" pitchFamily="18" charset="0"/>
                          </a:rPr>
                          <m:t>𝒎</m:t>
                        </m:r>
                      </m:den>
                    </m:f>
                    <m:r>
                      <a:rPr lang="en-PH" b="1" i="1">
                        <a:latin typeface="Cambria Math" panose="02040503050406030204" pitchFamily="18" charset="0"/>
                      </a:rPr>
                      <m:t> </m:t>
                    </m:r>
                    <m:nary>
                      <m:naryPr>
                        <m:chr m:val="∑"/>
                        <m:ctrlPr>
                          <a:rPr lang="en-PH" b="1" i="1">
                            <a:latin typeface="Cambria Math" panose="02040503050406030204" pitchFamily="18" charset="0"/>
                          </a:rPr>
                        </m:ctrlPr>
                      </m:naryPr>
                      <m:sub>
                        <m:r>
                          <m:rPr>
                            <m:brk m:alnAt="23"/>
                          </m:rPr>
                          <a:rPr lang="en-PH" b="1" i="1">
                            <a:latin typeface="Cambria Math" panose="02040503050406030204" pitchFamily="18" charset="0"/>
                          </a:rPr>
                          <m:t>𝒊</m:t>
                        </m:r>
                        <m:r>
                          <a:rPr lang="en-PH" b="1" i="1">
                            <a:latin typeface="Cambria Math" panose="02040503050406030204" pitchFamily="18" charset="0"/>
                          </a:rPr>
                          <m:t>=</m:t>
                        </m:r>
                        <m:r>
                          <a:rPr lang="en-PH" b="1" i="1">
                            <a:latin typeface="Cambria Math" panose="02040503050406030204" pitchFamily="18" charset="0"/>
                          </a:rPr>
                          <m:t>𝟏</m:t>
                        </m:r>
                      </m:sub>
                      <m:sup>
                        <m:r>
                          <a:rPr lang="en-PH" b="1" i="1">
                            <a:latin typeface="Cambria Math" panose="02040503050406030204" pitchFamily="18" charset="0"/>
                          </a:rPr>
                          <m:t>𝒎</m:t>
                        </m:r>
                      </m:sup>
                      <m:e>
                        <m:r>
                          <a:rPr lang="en-PH" b="1" i="1">
                            <a:latin typeface="Cambria Math" panose="02040503050406030204" pitchFamily="18" charset="0"/>
                          </a:rPr>
                          <m:t>(</m:t>
                        </m:r>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𝒉</m:t>
                            </m:r>
                          </m:e>
                          <m:sub>
                            <m:r>
                              <a:rPr lang="en-PH" b="1" i="1">
                                <a:latin typeface="Cambria Math" panose="02040503050406030204" pitchFamily="18" charset="0"/>
                                <a:ea typeface="Cambria Math" panose="02040503050406030204" pitchFamily="18" charset="0"/>
                              </a:rPr>
                              <m:t>𝜽</m:t>
                            </m:r>
                          </m:sub>
                        </m:sSub>
                        <m:d>
                          <m:dPr>
                            <m:ctrlPr>
                              <a:rPr lang="en-PH" b="1" i="1" dirty="0">
                                <a:latin typeface="Cambria Math" panose="02040503050406030204" pitchFamily="18" charset="0"/>
                                <a:ea typeface="Cambria Math" panose="02040503050406030204" pitchFamily="18" charset="0"/>
                              </a:rPr>
                            </m:ctrlPr>
                          </m:dPr>
                          <m:e>
                            <m:sSup>
                              <m:sSupPr>
                                <m:ctrlPr>
                                  <a:rPr lang="en-PH" b="1" i="1" dirty="0">
                                    <a:latin typeface="Cambria Math" panose="02040503050406030204" pitchFamily="18" charset="0"/>
                                  </a:rPr>
                                </m:ctrlPr>
                              </m:sSupPr>
                              <m:e>
                                <m:r>
                                  <a:rPr lang="en-PH" b="1" i="1" dirty="0">
                                    <a:latin typeface="Cambria Math" panose="02040503050406030204" pitchFamily="18" charset="0"/>
                                  </a:rPr>
                                  <m:t>𝒙</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e>
                        </m:d>
                        <m:r>
                          <a:rPr lang="en-PH" b="1" i="1" dirty="0">
                            <a:latin typeface="Cambria Math" panose="02040503050406030204" pitchFamily="18" charset="0"/>
                          </a:rPr>
                          <m:t>−</m:t>
                        </m:r>
                        <m:sSup>
                          <m:sSupPr>
                            <m:ctrlPr>
                              <a:rPr lang="en-PH" b="1" i="1" dirty="0">
                                <a:latin typeface="Cambria Math" panose="02040503050406030204" pitchFamily="18" charset="0"/>
                              </a:rPr>
                            </m:ctrlPr>
                          </m:sSupPr>
                          <m:e>
                            <m:r>
                              <a:rPr lang="en-PH" b="1" i="1" dirty="0">
                                <a:latin typeface="Cambria Math" panose="02040503050406030204" pitchFamily="18" charset="0"/>
                              </a:rPr>
                              <m:t>𝒚</m:t>
                            </m:r>
                          </m:e>
                          <m:sup>
                            <m:d>
                              <m:dPr>
                                <m:ctrlPr>
                                  <a:rPr lang="en-PH" b="1" i="1" dirty="0">
                                    <a:latin typeface="Cambria Math" panose="02040503050406030204" pitchFamily="18" charset="0"/>
                                  </a:rPr>
                                </m:ctrlPr>
                              </m:dPr>
                              <m:e>
                                <m:r>
                                  <a:rPr lang="en-PH" b="1" i="1" dirty="0">
                                    <a:latin typeface="Cambria Math" panose="02040503050406030204" pitchFamily="18" charset="0"/>
                                  </a:rPr>
                                  <m:t>𝒊</m:t>
                                </m:r>
                              </m:e>
                            </m:d>
                          </m:sup>
                        </m:sSup>
                        <m:r>
                          <a:rPr lang="en-PH" b="1" i="1">
                            <a:latin typeface="Cambria Math" panose="02040503050406030204" pitchFamily="18" charset="0"/>
                          </a:rPr>
                          <m:t>)</m:t>
                        </m:r>
                        <m:sSubSup>
                          <m:sSubSupPr>
                            <m:ctrlPr>
                              <a:rPr lang="en-PH" b="1" i="1">
                                <a:latin typeface="Cambria Math" panose="02040503050406030204" pitchFamily="18" charset="0"/>
                              </a:rPr>
                            </m:ctrlPr>
                          </m:sSubSupPr>
                          <m:e>
                            <m:r>
                              <a:rPr lang="en-PH" b="1" i="1">
                                <a:latin typeface="Cambria Math" panose="02040503050406030204" pitchFamily="18" charset="0"/>
                              </a:rPr>
                              <m:t>𝒙</m:t>
                            </m:r>
                          </m:e>
                          <m:sub>
                            <m:r>
                              <a:rPr lang="en-PH" b="1" i="1" smtClean="0">
                                <a:latin typeface="Cambria Math" panose="02040503050406030204" pitchFamily="18" charset="0"/>
                              </a:rPr>
                              <m:t>𝒋</m:t>
                            </m:r>
                          </m:sub>
                          <m:sup>
                            <m:r>
                              <a:rPr lang="en-PH" b="1" i="1">
                                <a:latin typeface="Cambria Math" panose="02040503050406030204" pitchFamily="18" charset="0"/>
                              </a:rPr>
                              <m:t>(</m:t>
                            </m:r>
                            <m:r>
                              <a:rPr lang="en-PH" b="1" i="1">
                                <a:latin typeface="Cambria Math" panose="02040503050406030204" pitchFamily="18" charset="0"/>
                              </a:rPr>
                              <m:t>𝒊</m:t>
                            </m:r>
                            <m:r>
                              <a:rPr lang="en-PH" b="1" i="1">
                                <a:latin typeface="Cambria Math" panose="02040503050406030204" pitchFamily="18" charset="0"/>
                              </a:rPr>
                              <m:t>)</m:t>
                            </m:r>
                          </m:sup>
                        </m:sSubSup>
                      </m:e>
                    </m:nary>
                    <m:r>
                      <a:rPr lang="en-PH" b="1" i="1">
                        <a:latin typeface="Cambria Math" panose="02040503050406030204" pitchFamily="18" charset="0"/>
                        <a:ea typeface="Cambria Math" panose="02040503050406030204" pitchFamily="18" charset="0"/>
                      </a:rPr>
                      <m:t>]</m:t>
                    </m:r>
                  </m:oMath>
                </a14:m>
                <a:endParaRPr lang="en-PH" b="1" dirty="0"/>
              </a:p>
              <a:p>
                <a:pPr marL="0" indent="0">
                  <a:buNone/>
                </a:pPr>
                <a:r>
                  <a:rPr lang="en-PH" dirty="0"/>
                  <a:t>Where:</a:t>
                </a:r>
              </a:p>
              <a:p>
                <a:pPr marL="0" indent="0">
                  <a:buNone/>
                </a:pPr>
                <a:r>
                  <a:rPr lang="en-PH" dirty="0"/>
                  <a:t>	</a:t>
                </a:r>
                <a:r>
                  <a:rPr lang="en-PH" b="1" dirty="0" err="1"/>
                  <a:t>i</a:t>
                </a:r>
                <a:r>
                  <a:rPr lang="en-PH" dirty="0"/>
                  <a:t> = training sample index</a:t>
                </a:r>
              </a:p>
              <a:p>
                <a:pPr marL="0" indent="0">
                  <a:buNone/>
                </a:pPr>
                <a:r>
                  <a:rPr lang="en-PH" dirty="0"/>
                  <a:t>	</a:t>
                </a:r>
                <a:r>
                  <a:rPr lang="en-PH" b="1" dirty="0"/>
                  <a:t>j</a:t>
                </a:r>
                <a:r>
                  <a:rPr lang="en-PH" dirty="0"/>
                  <a:t> = bias or weight index. Index of bias term is 0.</a:t>
                </a:r>
              </a:p>
              <a:p>
                <a:pPr marL="0" indent="0">
                  <a:buNone/>
                </a:pPr>
                <a:r>
                  <a:rPr lang="en-PH" dirty="0">
                    <a:ea typeface="Cambria Math" panose="02040503050406030204" pitchFamily="18" charset="0"/>
                  </a:rPr>
                  <a:t>	</a:t>
                </a:r>
                <a14:m>
                  <m:oMath xmlns:m="http://schemas.openxmlformats.org/officeDocument/2006/math">
                    <m:sSub>
                      <m:sSubPr>
                        <m:ctrlPr>
                          <a:rPr lang="en-PH" b="1" i="1">
                            <a:latin typeface="Cambria Math" panose="02040503050406030204" pitchFamily="18" charset="0"/>
                            <a:ea typeface="Cambria Math" panose="02040503050406030204" pitchFamily="18" charset="0"/>
                          </a:rPr>
                        </m:ctrlPr>
                      </m:sSubPr>
                      <m:e>
                        <m:r>
                          <a:rPr lang="en-PH" b="1" i="1">
                            <a:latin typeface="Cambria Math" panose="02040503050406030204" pitchFamily="18" charset="0"/>
                            <a:ea typeface="Cambria Math" panose="02040503050406030204" pitchFamily="18" charset="0"/>
                          </a:rPr>
                          <m:t>𝜽</m:t>
                        </m:r>
                      </m:e>
                      <m:sub>
                        <m:r>
                          <a:rPr lang="en-PH" b="1" i="1" smtClean="0">
                            <a:latin typeface="Cambria Math" panose="02040503050406030204" pitchFamily="18" charset="0"/>
                            <a:ea typeface="Cambria Math" panose="02040503050406030204" pitchFamily="18" charset="0"/>
                          </a:rPr>
                          <m:t>𝒋</m:t>
                        </m:r>
                      </m:sub>
                    </m:sSub>
                  </m:oMath>
                </a14:m>
                <a:r>
                  <a:rPr lang="en-PH" b="0" dirty="0">
                    <a:ea typeface="Cambria Math" panose="02040503050406030204" pitchFamily="18" charset="0"/>
                  </a:rPr>
                  <a:t> = coefficient (bias or weight) at index j.</a:t>
                </a:r>
              </a:p>
              <a:p>
                <a:pPr marL="0" indent="0">
                  <a:buNone/>
                </a:pPr>
                <a:r>
                  <a:rPr lang="en-PH" dirty="0">
                    <a:ea typeface="Cambria Math" panose="02040503050406030204" pitchFamily="18" charset="0"/>
                  </a:rPr>
                  <a:t>	</a:t>
                </a:r>
                <a14:m>
                  <m:oMath xmlns:m="http://schemas.openxmlformats.org/officeDocument/2006/math">
                    <m:r>
                      <a:rPr lang="en-PH" b="1" i="1">
                        <a:latin typeface="Cambria Math" panose="02040503050406030204" pitchFamily="18" charset="0"/>
                        <a:ea typeface="Cambria Math" panose="02040503050406030204" pitchFamily="18" charset="0"/>
                      </a:rPr>
                      <m:t>𝜶</m:t>
                    </m:r>
                  </m:oMath>
                </a14:m>
                <a:r>
                  <a:rPr lang="en-PH" b="0" dirty="0">
                    <a:ea typeface="Cambria Math" panose="02040503050406030204" pitchFamily="18" charset="0"/>
                  </a:rPr>
                  <a:t> = learning rate</a:t>
                </a:r>
              </a:p>
              <a:p>
                <a:pPr marL="0" indent="0">
                  <a:buNone/>
                </a:pPr>
                <a:r>
                  <a:rPr lang="en-PH" dirty="0">
                    <a:ea typeface="Cambria Math" panose="02040503050406030204" pitchFamily="18" charset="0"/>
                  </a:rPr>
                  <a:t>	</a:t>
                </a:r>
                <a14:m>
                  <m:oMath xmlns:m="http://schemas.openxmlformats.org/officeDocument/2006/math">
                    <m:sSubSup>
                      <m:sSubSupPr>
                        <m:ctrlPr>
                          <a:rPr lang="en-PH" b="1" i="1">
                            <a:latin typeface="Cambria Math" panose="02040503050406030204" pitchFamily="18" charset="0"/>
                          </a:rPr>
                        </m:ctrlPr>
                      </m:sSubSupPr>
                      <m:e>
                        <m:r>
                          <a:rPr lang="en-PH" b="1" i="1">
                            <a:latin typeface="Cambria Math" panose="02040503050406030204" pitchFamily="18" charset="0"/>
                          </a:rPr>
                          <m:t>𝒙</m:t>
                        </m:r>
                      </m:e>
                      <m:sub>
                        <m:r>
                          <a:rPr lang="en-PH" b="1" i="1" smtClean="0">
                            <a:latin typeface="Cambria Math" panose="02040503050406030204" pitchFamily="18" charset="0"/>
                          </a:rPr>
                          <m:t>𝒋</m:t>
                        </m:r>
                      </m:sub>
                      <m:sup>
                        <m:r>
                          <a:rPr lang="en-PH" b="1" i="1">
                            <a:latin typeface="Cambria Math" panose="02040503050406030204" pitchFamily="18" charset="0"/>
                          </a:rPr>
                          <m:t>(</m:t>
                        </m:r>
                        <m:r>
                          <a:rPr lang="en-PH" b="1" i="1">
                            <a:latin typeface="Cambria Math" panose="02040503050406030204" pitchFamily="18" charset="0"/>
                          </a:rPr>
                          <m:t>𝒊</m:t>
                        </m:r>
                        <m:r>
                          <a:rPr lang="en-PH" b="1" i="1">
                            <a:latin typeface="Cambria Math" panose="02040503050406030204" pitchFamily="18" charset="0"/>
                          </a:rPr>
                          <m:t>)</m:t>
                        </m:r>
                      </m:sup>
                    </m:sSubSup>
                  </m:oMath>
                </a14:m>
                <a:r>
                  <a:rPr lang="en-PH" b="0" dirty="0">
                    <a:ea typeface="Cambria Math" panose="02040503050406030204" pitchFamily="18" charset="0"/>
                  </a:rPr>
                  <a:t> = x value at index </a:t>
                </a:r>
                <a:r>
                  <a:rPr lang="en-PH" b="0" dirty="0" err="1">
                    <a:ea typeface="Cambria Math" panose="02040503050406030204" pitchFamily="18" charset="0"/>
                  </a:rPr>
                  <a:t>i</a:t>
                </a:r>
                <a:r>
                  <a:rPr lang="en-PH" b="0" dirty="0">
                    <a:ea typeface="Cambria Math" panose="02040503050406030204" pitchFamily="18" charset="0"/>
                  </a:rPr>
                  <a:t> and index j</a:t>
                </a:r>
              </a:p>
              <a:p>
                <a:pPr marL="0" indent="0">
                  <a:buNone/>
                </a:pPr>
                <a:endParaRPr lang="en-PH" b="0" dirty="0">
                  <a:ea typeface="Cambria Math" panose="02040503050406030204" pitchFamily="18" charset="0"/>
                </a:endParaRPr>
              </a:p>
              <a:p>
                <a:pPr marL="0" indent="0">
                  <a:buNone/>
                </a:pPr>
                <a:endParaRPr lang="en-PH" dirty="0"/>
              </a:p>
              <a:p>
                <a:pPr marL="0" indent="0">
                  <a:buNone/>
                </a:pPr>
                <a:endParaRPr lang="en-PH" dirty="0"/>
              </a:p>
              <a:p>
                <a:pPr marL="0" indent="0">
                  <a:buNone/>
                </a:pPr>
                <a:endParaRPr lang="en-PH" dirty="0"/>
              </a:p>
            </p:txBody>
          </p:sp>
        </mc:Choice>
        <mc:Fallback>
          <p:sp>
            <p:nvSpPr>
              <p:cNvPr id="3" name="Content Placeholder 2">
                <a:extLst>
                  <a:ext uri="{FF2B5EF4-FFF2-40B4-BE49-F238E27FC236}">
                    <a16:creationId xmlns:a16="http://schemas.microsoft.com/office/drawing/2014/main" id="{2D77AFB0-E764-D1B2-0410-67EF85EF982E}"/>
                  </a:ext>
                </a:extLst>
              </p:cNvPr>
              <p:cNvSpPr>
                <a:spLocks noGrp="1" noRot="1" noChangeAspect="1" noMove="1" noResize="1" noEditPoints="1" noAdjustHandles="1" noChangeArrowheads="1" noChangeShapeType="1" noTextEdit="1"/>
              </p:cNvSpPr>
              <p:nvPr>
                <p:ph idx="1"/>
              </p:nvPr>
            </p:nvSpPr>
            <p:spPr>
              <a:xfrm>
                <a:off x="1371600" y="1950098"/>
                <a:ext cx="9890449" cy="4665306"/>
              </a:xfrm>
              <a:blipFill>
                <a:blip r:embed="rId2"/>
                <a:stretch>
                  <a:fillRect l="-617"/>
                </a:stretch>
              </a:blipFill>
            </p:spPr>
            <p:txBody>
              <a:bodyPr/>
              <a:lstStyle/>
              <a:p>
                <a:r>
                  <a:rPr lang="en-PH">
                    <a:noFill/>
                  </a:rPr>
                  <a:t> </a:t>
                </a:r>
              </a:p>
            </p:txBody>
          </p:sp>
        </mc:Fallback>
      </mc:AlternateContent>
    </p:spTree>
    <p:extLst>
      <p:ext uri="{BB962C8B-B14F-4D97-AF65-F5344CB8AC3E}">
        <p14:creationId xmlns:p14="http://schemas.microsoft.com/office/powerpoint/2010/main" val="1114998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FB037-CC3E-9CA9-287E-3EC090A00251}"/>
              </a:ext>
            </a:extLst>
          </p:cNvPr>
          <p:cNvSpPr>
            <a:spLocks noGrp="1"/>
          </p:cNvSpPr>
          <p:nvPr>
            <p:ph type="title"/>
          </p:nvPr>
        </p:nvSpPr>
        <p:spPr/>
        <p:txBody>
          <a:bodyPr/>
          <a:lstStyle/>
          <a:p>
            <a:r>
              <a:rPr lang="en-PH" dirty="0"/>
              <a:t>Overall Algorithm</a:t>
            </a:r>
          </a:p>
        </p:txBody>
      </p:sp>
      <p:sp>
        <p:nvSpPr>
          <p:cNvPr id="3" name="Content Placeholder 2">
            <a:extLst>
              <a:ext uri="{FF2B5EF4-FFF2-40B4-BE49-F238E27FC236}">
                <a16:creationId xmlns:a16="http://schemas.microsoft.com/office/drawing/2014/main" id="{719DA1C7-2379-710E-4E1F-29807A5EE30D}"/>
              </a:ext>
            </a:extLst>
          </p:cNvPr>
          <p:cNvSpPr>
            <a:spLocks noGrp="1"/>
          </p:cNvSpPr>
          <p:nvPr>
            <p:ph idx="1"/>
          </p:nvPr>
        </p:nvSpPr>
        <p:spPr>
          <a:xfrm>
            <a:off x="1371600" y="1875453"/>
            <a:ext cx="9601200" cy="4450702"/>
          </a:xfrm>
        </p:spPr>
        <p:txBody>
          <a:bodyPr>
            <a:normAutofit fontScale="85000" lnSpcReduction="20000"/>
          </a:bodyPr>
          <a:lstStyle/>
          <a:p>
            <a:pPr marL="0" indent="0">
              <a:buNone/>
            </a:pPr>
            <a:r>
              <a:rPr lang="en-PH" dirty="0"/>
              <a:t>Initialize </a:t>
            </a:r>
            <a:r>
              <a:rPr lang="en-PH" dirty="0" err="1"/>
              <a:t>previous_cost</a:t>
            </a:r>
            <a:r>
              <a:rPr lang="en-PH" dirty="0"/>
              <a:t>, </a:t>
            </a:r>
            <a:r>
              <a:rPr lang="en-PH" dirty="0" err="1"/>
              <a:t>current_cost</a:t>
            </a:r>
            <a:r>
              <a:rPr lang="en-PH" dirty="0"/>
              <a:t>, weights to zero.</a:t>
            </a:r>
          </a:p>
          <a:p>
            <a:pPr marL="0" indent="0">
              <a:buNone/>
            </a:pPr>
            <a:r>
              <a:rPr lang="en-PH" dirty="0"/>
              <a:t>Set tolerance value to 0.0001 (can be changed) to break out of for loop.</a:t>
            </a:r>
          </a:p>
          <a:p>
            <a:pPr marL="0" indent="0">
              <a:buNone/>
            </a:pPr>
            <a:r>
              <a:rPr lang="en-PH" dirty="0"/>
              <a:t>Standardize </a:t>
            </a:r>
            <a:r>
              <a:rPr lang="en-PH" dirty="0" err="1"/>
              <a:t>x_values</a:t>
            </a:r>
            <a:r>
              <a:rPr lang="en-PH" dirty="0"/>
              <a:t>.</a:t>
            </a:r>
          </a:p>
          <a:p>
            <a:pPr marL="0" indent="0">
              <a:buNone/>
            </a:pPr>
            <a:r>
              <a:rPr lang="en-PH" dirty="0"/>
              <a:t>for (</a:t>
            </a:r>
            <a:r>
              <a:rPr lang="en-PH" dirty="0" err="1"/>
              <a:t>i</a:t>
            </a:r>
            <a:r>
              <a:rPr lang="en-PH" dirty="0"/>
              <a:t> in range(</a:t>
            </a:r>
            <a:r>
              <a:rPr lang="en-PH" dirty="0" err="1"/>
              <a:t>max_iteration</a:t>
            </a:r>
            <a:r>
              <a:rPr lang="en-PH" dirty="0"/>
              <a:t>))</a:t>
            </a:r>
          </a:p>
          <a:p>
            <a:pPr marL="0" indent="0">
              <a:buNone/>
            </a:pPr>
            <a:r>
              <a:rPr lang="en-PH" dirty="0"/>
              <a:t>{</a:t>
            </a:r>
          </a:p>
          <a:p>
            <a:pPr marL="0" indent="0">
              <a:buNone/>
            </a:pPr>
            <a:r>
              <a:rPr lang="en-PH" dirty="0"/>
              <a:t>     weights = </a:t>
            </a:r>
            <a:r>
              <a:rPr lang="en-PH" dirty="0" err="1"/>
              <a:t>compute_gradient_descent</a:t>
            </a:r>
            <a:r>
              <a:rPr lang="en-PH" dirty="0"/>
              <a:t>() //update weights</a:t>
            </a:r>
          </a:p>
          <a:p>
            <a:pPr marL="0" indent="0">
              <a:buNone/>
            </a:pPr>
            <a:r>
              <a:rPr lang="en-PH" dirty="0"/>
              <a:t>     </a:t>
            </a:r>
            <a:r>
              <a:rPr lang="en-PH" dirty="0" err="1"/>
              <a:t>previous_cost</a:t>
            </a:r>
            <a:r>
              <a:rPr lang="en-PH" dirty="0"/>
              <a:t> = </a:t>
            </a:r>
            <a:r>
              <a:rPr lang="en-PH" dirty="0" err="1"/>
              <a:t>current_cost</a:t>
            </a:r>
            <a:endParaRPr lang="en-PH" dirty="0"/>
          </a:p>
          <a:p>
            <a:pPr marL="0" indent="0">
              <a:buNone/>
            </a:pPr>
            <a:r>
              <a:rPr lang="en-PH" dirty="0"/>
              <a:t>     </a:t>
            </a:r>
            <a:r>
              <a:rPr lang="en-PH" dirty="0" err="1"/>
              <a:t>current_cost</a:t>
            </a:r>
            <a:r>
              <a:rPr lang="en-PH" dirty="0"/>
              <a:t> = </a:t>
            </a:r>
            <a:r>
              <a:rPr lang="en-PH" dirty="0" err="1"/>
              <a:t>compute_cost_function</a:t>
            </a:r>
            <a:r>
              <a:rPr lang="en-PH" dirty="0"/>
              <a:t>()</a:t>
            </a:r>
          </a:p>
          <a:p>
            <a:pPr marL="0" indent="0">
              <a:buNone/>
            </a:pPr>
            <a:r>
              <a:rPr lang="en-PH" dirty="0"/>
              <a:t>     if(|</a:t>
            </a:r>
            <a:r>
              <a:rPr lang="en-PH" dirty="0" err="1"/>
              <a:t>prev_cost</a:t>
            </a:r>
            <a:r>
              <a:rPr lang="en-PH" dirty="0"/>
              <a:t> – </a:t>
            </a:r>
            <a:r>
              <a:rPr lang="en-PH" dirty="0" err="1"/>
              <a:t>current_cost</a:t>
            </a:r>
            <a:r>
              <a:rPr lang="en-PH" dirty="0"/>
              <a:t>| &lt; tolerance) { break }</a:t>
            </a:r>
          </a:p>
          <a:p>
            <a:pPr marL="0" indent="0">
              <a:buNone/>
            </a:pPr>
            <a:r>
              <a:rPr lang="en-PH" dirty="0"/>
              <a:t>     //optional: print the current cost to visually check the convergence of the model</a:t>
            </a:r>
          </a:p>
          <a:p>
            <a:pPr marL="0" indent="0">
              <a:buNone/>
            </a:pPr>
            <a:r>
              <a:rPr lang="en-PH" dirty="0"/>
              <a:t>}</a:t>
            </a:r>
          </a:p>
          <a:p>
            <a:pPr marL="0" indent="0">
              <a:buNone/>
            </a:pPr>
            <a:r>
              <a:rPr lang="en-PH" dirty="0"/>
              <a:t>Get or print the unstandardized values of the weights.</a:t>
            </a:r>
          </a:p>
          <a:p>
            <a:pPr marL="0" indent="0">
              <a:buNone/>
            </a:pPr>
            <a:r>
              <a:rPr lang="en-PH" dirty="0"/>
              <a:t>Validate and Test your model using other dataset where the model wasn’t trained on.</a:t>
            </a:r>
          </a:p>
          <a:p>
            <a:pPr marL="0" indent="0">
              <a:buNone/>
            </a:pPr>
            <a:endParaRPr lang="en-PH" dirty="0"/>
          </a:p>
        </p:txBody>
      </p:sp>
    </p:spTree>
    <p:extLst>
      <p:ext uri="{BB962C8B-B14F-4D97-AF65-F5344CB8AC3E}">
        <p14:creationId xmlns:p14="http://schemas.microsoft.com/office/powerpoint/2010/main" val="2287587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FB037-CC3E-9CA9-287E-3EC090A00251}"/>
              </a:ext>
            </a:extLst>
          </p:cNvPr>
          <p:cNvSpPr>
            <a:spLocks noGrp="1"/>
          </p:cNvSpPr>
          <p:nvPr>
            <p:ph type="title"/>
          </p:nvPr>
        </p:nvSpPr>
        <p:spPr/>
        <p:txBody>
          <a:bodyPr/>
          <a:lstStyle/>
          <a:p>
            <a:r>
              <a:rPr lang="en-PH" dirty="0"/>
              <a:t>Optional / Advanced (Normal Equation)</a:t>
            </a:r>
          </a:p>
        </p:txBody>
      </p:sp>
      <p:sp>
        <p:nvSpPr>
          <p:cNvPr id="3" name="Content Placeholder 2">
            <a:extLst>
              <a:ext uri="{FF2B5EF4-FFF2-40B4-BE49-F238E27FC236}">
                <a16:creationId xmlns:a16="http://schemas.microsoft.com/office/drawing/2014/main" id="{719DA1C7-2379-710E-4E1F-29807A5EE30D}"/>
              </a:ext>
            </a:extLst>
          </p:cNvPr>
          <p:cNvSpPr>
            <a:spLocks noGrp="1"/>
          </p:cNvSpPr>
          <p:nvPr>
            <p:ph idx="1"/>
          </p:nvPr>
        </p:nvSpPr>
        <p:spPr>
          <a:xfrm>
            <a:off x="1371600" y="1558213"/>
            <a:ext cx="9601200" cy="4450702"/>
          </a:xfrm>
        </p:spPr>
        <p:txBody>
          <a:bodyPr>
            <a:normAutofit/>
          </a:bodyPr>
          <a:lstStyle/>
          <a:p>
            <a:r>
              <a:rPr lang="en-US" dirty="0"/>
              <a:t>Normal Equation is an analytical approach to Linear Regression with a Least Square Cost Function.</a:t>
            </a:r>
          </a:p>
          <a:p>
            <a:r>
              <a:rPr lang="en-US" dirty="0"/>
              <a:t>We can directly find out the value of θ without using Gradient Descent. Following this approach is an effective and time-saving option when working with a dataset with small features.</a:t>
            </a:r>
          </a:p>
          <a:p>
            <a:r>
              <a:rPr lang="en-US" dirty="0"/>
              <a:t>Normal Equation method is based on the mathematical concept of Maxima &amp; Minima in which the derivative and partial derivative of any function would be zero at the minima and maxima point.</a:t>
            </a:r>
          </a:p>
          <a:p>
            <a:r>
              <a:rPr lang="en-US" dirty="0"/>
              <a:t>So, in Normal Equation method, we get the minimum value of the Cost function by finding its partial derivative w.r.t to each weight and equating it to zero.</a:t>
            </a:r>
          </a:p>
          <a:p>
            <a:r>
              <a:rPr lang="en-US" dirty="0"/>
              <a:t>Normal Equation:</a:t>
            </a:r>
          </a:p>
          <a:p>
            <a:endParaRPr lang="en-PH" dirty="0"/>
          </a:p>
        </p:txBody>
      </p:sp>
      <p:pic>
        <p:nvPicPr>
          <p:cNvPr id="7" name="Picture 6">
            <a:extLst>
              <a:ext uri="{FF2B5EF4-FFF2-40B4-BE49-F238E27FC236}">
                <a16:creationId xmlns:a16="http://schemas.microsoft.com/office/drawing/2014/main" id="{FBCA1BC7-B18E-C615-D01C-8446F010CC06}"/>
              </a:ext>
            </a:extLst>
          </p:cNvPr>
          <p:cNvPicPr>
            <a:picLocks noChangeAspect="1"/>
          </p:cNvPicPr>
          <p:nvPr/>
        </p:nvPicPr>
        <p:blipFill>
          <a:blip r:embed="rId2"/>
          <a:stretch>
            <a:fillRect/>
          </a:stretch>
        </p:blipFill>
        <p:spPr>
          <a:xfrm>
            <a:off x="4305300" y="5124449"/>
            <a:ext cx="3436934" cy="1234697"/>
          </a:xfrm>
          <a:prstGeom prst="rect">
            <a:avLst/>
          </a:prstGeom>
        </p:spPr>
      </p:pic>
    </p:spTree>
    <p:extLst>
      <p:ext uri="{BB962C8B-B14F-4D97-AF65-F5344CB8AC3E}">
        <p14:creationId xmlns:p14="http://schemas.microsoft.com/office/powerpoint/2010/main" val="1509288315"/>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purl.org/dc/terms/"/>
    <ds:schemaRef ds:uri="http://purl.org/dc/dcmitype/"/>
    <ds:schemaRef ds:uri="http://www.w3.org/XML/1998/namespace"/>
    <ds:schemaRef ds:uri="http://purl.org/dc/elements/1.1/"/>
    <ds:schemaRef ds:uri="http://schemas.openxmlformats.org/package/2006/metadata/core-properties"/>
    <ds:schemaRef ds:uri="16c05727-aa75-4e4a-9b5f-8a80a1165891"/>
    <ds:schemaRef ds:uri="http://schemas.microsoft.com/office/2006/documentManagement/types"/>
    <ds:schemaRef ds:uri="71af3243-3dd4-4a8d-8c0d-dd76da1f02a5"/>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382</TotalTime>
  <Words>1887</Words>
  <Application>Microsoft Office PowerPoint</Application>
  <PresentationFormat>Widescreen</PresentationFormat>
  <Paragraphs>190</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Calibri</vt:lpstr>
      <vt:lpstr>Cambria Math</vt:lpstr>
      <vt:lpstr>Franklin Gothic Book</vt:lpstr>
      <vt:lpstr>Wingdings</vt:lpstr>
      <vt:lpstr>Crop</vt:lpstr>
      <vt:lpstr>Linear Regression</vt:lpstr>
      <vt:lpstr>What is Linear Regression?</vt:lpstr>
      <vt:lpstr>Linear Model / Linear Equation</vt:lpstr>
      <vt:lpstr>Cost Function of Non-Regularized Linear Regression:</vt:lpstr>
      <vt:lpstr>Cost Function of Non-Regularized Linear Regression (cont.) :</vt:lpstr>
      <vt:lpstr>Gradient Descent Algorithm of Non-Regularized Linear Regression:</vt:lpstr>
      <vt:lpstr>Gradient Descent Algorithm of Non-Regularized Linear Regression:</vt:lpstr>
      <vt:lpstr>Overall Algorithm</vt:lpstr>
      <vt:lpstr>Optional / Advanced (Normal Equation)</vt:lpstr>
      <vt:lpstr>LINAER REGRESSION WITH REGULARIZATION</vt:lpstr>
      <vt:lpstr>The problem of overfitting:</vt:lpstr>
      <vt:lpstr>Ridge Regression</vt:lpstr>
      <vt:lpstr>Cost Function of Ridge Regression:</vt:lpstr>
      <vt:lpstr>Gradient Descent of Ridge Regression:</vt:lpstr>
      <vt:lpstr>LAsso Regression</vt:lpstr>
      <vt:lpstr>What makes LASSO special?</vt:lpstr>
      <vt:lpstr>Cost Function of Lasso Regression:</vt:lpstr>
      <vt:lpstr>Gradient Descent of Lasso Regression:</vt:lpstr>
      <vt:lpstr>Coordinate Descent for Lasso Regression:</vt:lpstr>
      <vt:lpstr>ELASTIC NET Regression</vt:lpstr>
      <vt:lpstr>Cost Function of Elastic Net Regression:</vt:lpstr>
      <vt:lpstr>Other things to Consider when developing ML models: </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Regression</dc:title>
  <dc:creator>John William Embate</dc:creator>
  <cp:lastModifiedBy>John William Embate</cp:lastModifiedBy>
  <cp:revision>13</cp:revision>
  <dcterms:created xsi:type="dcterms:W3CDTF">2022-10-13T03:48:26Z</dcterms:created>
  <dcterms:modified xsi:type="dcterms:W3CDTF">2022-10-13T10:10:31Z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